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</p:sldMasterIdLst>
  <p:notesMasterIdLst>
    <p:notesMasterId r:id="rId63"/>
  </p:notesMasterIdLst>
  <p:sldIdLst>
    <p:sldId id="256" r:id="rId4"/>
    <p:sldId id="311" r:id="rId5"/>
    <p:sldId id="325" r:id="rId6"/>
    <p:sldId id="314" r:id="rId7"/>
    <p:sldId id="315" r:id="rId8"/>
    <p:sldId id="327" r:id="rId9"/>
    <p:sldId id="316" r:id="rId10"/>
    <p:sldId id="317" r:id="rId11"/>
    <p:sldId id="336" r:id="rId12"/>
    <p:sldId id="318" r:id="rId13"/>
    <p:sldId id="337" r:id="rId14"/>
    <p:sldId id="338" r:id="rId15"/>
    <p:sldId id="339" r:id="rId16"/>
    <p:sldId id="341" r:id="rId17"/>
    <p:sldId id="340" r:id="rId18"/>
    <p:sldId id="342" r:id="rId19"/>
    <p:sldId id="343" r:id="rId20"/>
    <p:sldId id="332" r:id="rId21"/>
    <p:sldId id="344" r:id="rId22"/>
    <p:sldId id="322" r:id="rId23"/>
    <p:sldId id="352" r:id="rId24"/>
    <p:sldId id="320" r:id="rId25"/>
    <p:sldId id="324" r:id="rId26"/>
    <p:sldId id="319" r:id="rId27"/>
    <p:sldId id="346" r:id="rId28"/>
    <p:sldId id="347" r:id="rId29"/>
    <p:sldId id="323" r:id="rId30"/>
    <p:sldId id="349" r:id="rId31"/>
    <p:sldId id="348" r:id="rId32"/>
    <p:sldId id="333" r:id="rId33"/>
    <p:sldId id="328" r:id="rId34"/>
    <p:sldId id="329" r:id="rId35"/>
    <p:sldId id="330" r:id="rId36"/>
    <p:sldId id="331" r:id="rId37"/>
    <p:sldId id="321" r:id="rId38"/>
    <p:sldId id="350" r:id="rId39"/>
    <p:sldId id="334" r:id="rId40"/>
    <p:sldId id="335" r:id="rId41"/>
    <p:sldId id="292" r:id="rId42"/>
    <p:sldId id="293" r:id="rId43"/>
    <p:sldId id="294" r:id="rId44"/>
    <p:sldId id="295" r:id="rId45"/>
    <p:sldId id="296" r:id="rId46"/>
    <p:sldId id="302" r:id="rId47"/>
    <p:sldId id="303" r:id="rId48"/>
    <p:sldId id="297" r:id="rId49"/>
    <p:sldId id="298" r:id="rId50"/>
    <p:sldId id="299" r:id="rId51"/>
    <p:sldId id="300" r:id="rId52"/>
    <p:sldId id="301" r:id="rId53"/>
    <p:sldId id="266" r:id="rId54"/>
    <p:sldId id="326" r:id="rId55"/>
    <p:sldId id="310" r:id="rId56"/>
    <p:sldId id="304" r:id="rId57"/>
    <p:sldId id="305" r:id="rId58"/>
    <p:sldId id="306" r:id="rId59"/>
    <p:sldId id="307" r:id="rId60"/>
    <p:sldId id="308" r:id="rId61"/>
    <p:sldId id="30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9"/>
    <p:restoredTop sz="93512"/>
  </p:normalViewPr>
  <p:slideViewPr>
    <p:cSldViewPr>
      <p:cViewPr varScale="1">
        <p:scale>
          <a:sx n="67" d="100"/>
          <a:sy n="67" d="100"/>
        </p:scale>
        <p:origin x="15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A25DF-298F-2F48-9812-E0BE0E8CF350}" type="datetimeFigureOut">
              <a:rPr lang="en-US"/>
              <a:pPr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8C76D-B8B4-7141-8CD9-2D10AD4E5F5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8C76D-B8B4-7141-8CD9-2D10AD4E5F53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834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A6D9E6-6117-9446-A807-059ACDBAEA26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47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11A2E-3EA0-D847-B3DC-9D3CDD5E734E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48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236629-B2CC-A94E-A610-E74AB29B39C0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49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42452E-AD39-934A-87B9-6C68B0335597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50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FF989F-14F8-A24B-8695-0B7134484DA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\frac {D_hT}{Dt} + S_p \omega = J/C_p</a:t>
            </a:r>
          </a:p>
        </p:txBody>
      </p:sp>
    </p:spTree>
    <p:extLst>
      <p:ext uri="{BB962C8B-B14F-4D97-AF65-F5344CB8AC3E}">
        <p14:creationId xmlns:p14="http://schemas.microsoft.com/office/powerpoint/2010/main" val="296317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E57517-F620-B249-AB26-734F779111D9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40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8A1A73-5C44-0541-A153-251A4AD4CCDD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41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7EF28A-32D7-8A44-9392-FEA13B346C5F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42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EB50C-9121-EC4D-9502-C345EFE322F9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43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913B8C-7180-B04C-B6F5-856A9CD5E2DE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pitchFamily="-84" charset="2"/>
                <a:ea typeface="ＭＳ Ｐゴシック" pitchFamily="-84" charset="-128"/>
                <a:cs typeface="ＭＳ Ｐゴシック" pitchFamily="-84" charset="-128"/>
                <a:sym typeface="Symbol" pitchFamily="-84" charset="2"/>
              </a:rPr>
              <a:t>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What is the volume of water condensed (m</a:t>
            </a:r>
            <a:r>
              <a:rPr lang="en-US" baseline="30000">
                <a:latin typeface="Arial" pitchFamily="-84" charset="0"/>
              </a:rPr>
              <a:t>3</a:t>
            </a:r>
            <a:r>
              <a:rPr lang="en-US">
                <a:latin typeface="Arial" pitchFamily="-84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How much latent heat is released (Joules)? (L = 2.5 x 10</a:t>
            </a:r>
            <a:r>
              <a:rPr lang="en-US" baseline="30000">
                <a:latin typeface="Arial" pitchFamily="-84" charset="0"/>
              </a:rPr>
              <a:t>6</a:t>
            </a:r>
            <a:r>
              <a:rPr lang="en-US">
                <a:latin typeface="Arial" pitchFamily="-84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7402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012CE7-EDD9-D34A-B0D9-91EE5AEEF057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Suppose the heating J corresponds to the latent heat released during 1cm of rain over a 100km x 100km area. Let’s figure out how much </a:t>
            </a:r>
            <a:r>
              <a:rPr lang="en-US">
                <a:latin typeface="Symbol" pitchFamily="-84" charset="2"/>
                <a:ea typeface="ＭＳ Ｐゴシック" pitchFamily="-84" charset="-128"/>
                <a:cs typeface="ＭＳ Ｐゴシック" pitchFamily="-84" charset="-128"/>
                <a:sym typeface="Symbol" pitchFamily="-84" charset="2"/>
              </a:rPr>
              <a:t></a:t>
            </a:r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What is the volume of water condensed (m</a:t>
            </a:r>
            <a:r>
              <a:rPr lang="en-US" baseline="30000">
                <a:latin typeface="Arial" pitchFamily="-84" charset="0"/>
              </a:rPr>
              <a:t>3</a:t>
            </a:r>
            <a:r>
              <a:rPr lang="en-US">
                <a:latin typeface="Arial" pitchFamily="-84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How much latent heat is released (Joules)? (1pt) (L = 2.5 x 10</a:t>
            </a:r>
            <a:r>
              <a:rPr lang="en-US" baseline="30000">
                <a:latin typeface="Arial" pitchFamily="-84" charset="0"/>
              </a:rPr>
              <a:t>6</a:t>
            </a:r>
            <a:r>
              <a:rPr lang="en-US">
                <a:latin typeface="Arial" pitchFamily="-84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>
                <a:latin typeface="Arial" pitchFamily="-84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2842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A15E74-5D14-E945-928E-213D09AF378C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46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6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9ADF5-356B-9140-99A9-D2CF0713A3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BE938-EA3A-EB40-BEC6-94077CACDDEB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5ABEF-F9A5-6147-9929-0605C650EAC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73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0193-55E4-421C-9F92-3304CC3C3F97}" type="datetimeFigureOut">
              <a:rPr lang="en-US" smtClean="0"/>
              <a:pPr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44175EF-D259-FC47-90B5-A098828B4DD2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89506423-85F4-4847-9943-DA490001D3AA}" type="datetime1">
              <a:rPr lang="en-US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10/16/2019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A8CD55A6-5D2B-9748-8872-0EF0819CA75F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4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-8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8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8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8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8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miamimapes/Horizontal-vorticity-and-PV-as-explanations-for-cyclones-anticyclones-2e6d2c075dba44699dc822ca5748e2e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1"/>
            <a:ext cx="7772400" cy="29146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PV is conserved</a:t>
            </a:r>
            <a:r>
              <a:rPr lang="en-US" dirty="0"/>
              <a:t> is our strongest statement to explain weather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then where does PV come from?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ATM 405/561</a:t>
            </a:r>
            <a:endParaRPr lang="en-US" dirty="0"/>
          </a:p>
          <a:p>
            <a:r>
              <a:rPr lang="en-US" dirty="0"/>
              <a:t>Brian Mapes, Univ of Miami</a:t>
            </a:r>
          </a:p>
        </p:txBody>
      </p:sp>
    </p:spTree>
    <p:extLst>
      <p:ext uri="{BB962C8B-B14F-4D97-AF65-F5344CB8AC3E}">
        <p14:creationId xmlns:p14="http://schemas.microsoft.com/office/powerpoint/2010/main" val="183011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801D-2D15-FF4D-A6A5-B34D0101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0F964-6D0B-2049-928A-EE889D5DF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Create slides with transect images showing individual terms of the zonal mean heat budget.</a:t>
                </a:r>
              </a:p>
              <a:p>
                <a:r>
                  <a:rPr lang="en-US" dirty="0"/>
                  <a:t>Use that imagery to </a:t>
                </a:r>
                <a:r>
                  <a:rPr lang="en-US" dirty="0">
                    <a:solidFill>
                      <a:srgbClr val="FF0000"/>
                    </a:solidFill>
                  </a:rPr>
                  <a:t>explain the nature of all the main features in your total diabatic heating </a:t>
                </a:r>
                <a:r>
                  <a:rPr lang="en-US" dirty="0"/>
                  <a:t>slide.</a:t>
                </a:r>
              </a:p>
              <a:p>
                <a:pPr lvl="1"/>
                <a:r>
                  <a:rPr lang="en-US" dirty="0"/>
                  <a:t>for instance, slides might have the total heating image repeated in one corner, and individual terms one per slide.</a:t>
                </a:r>
              </a:p>
              <a:p>
                <a:pPr lvl="1"/>
                <a:r>
                  <a:rPr lang="en-US" dirty="0"/>
                  <a:t>Write enough narrative words that a reader can see the sense of your work and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These equations relate all the terms displayed there: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dynamical + diabatic + analysis</a:t>
                </a:r>
              </a:p>
              <a:p>
                <a:pPr marL="457200" lvl="1" indent="0">
                  <a:buNone/>
                </a:pPr>
                <a:r>
                  <a:rPr lang="en-US" dirty="0"/>
                  <a:t>diabatic = </a:t>
                </a:r>
                <a:r>
                  <a:rPr lang="en-US" dirty="0">
                    <a:solidFill>
                      <a:srgbClr val="FF0000"/>
                    </a:solidFill>
                  </a:rPr>
                  <a:t>moist + radiative + turbulence</a:t>
                </a:r>
              </a:p>
              <a:p>
                <a:pPr marL="457200" lvl="1" indent="0">
                  <a:buNone/>
                </a:pPr>
                <a:r>
                  <a:rPr lang="en-US" dirty="0"/>
                  <a:t>radiative = </a:t>
                </a:r>
                <a:r>
                  <a:rPr lang="en-US" dirty="0">
                    <a:solidFill>
                      <a:srgbClr val="FF0000"/>
                    </a:solidFill>
                  </a:rPr>
                  <a:t>longwave + solar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0F964-6D0B-2049-928A-EE889D5DF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521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60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12FC-D6BD-41B1-B1E4-04C386C8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A58292-3A13-4C74-9666-AF90AFBDE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1" r="26585" b="7401"/>
          <a:stretch/>
        </p:blipFill>
        <p:spPr>
          <a:xfrm>
            <a:off x="1524000" y="1676400"/>
            <a:ext cx="2590800" cy="4191000"/>
          </a:xfrm>
        </p:spPr>
      </p:pic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542080-04D1-43EC-899D-B0728350A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9" t="3367" r="3029" b="9084"/>
          <a:stretch/>
        </p:blipFill>
        <p:spPr>
          <a:xfrm>
            <a:off x="4173416" y="1676400"/>
            <a:ext cx="451338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55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5DD2-78F7-4B68-9D3D-29E4DC01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Moist heating is concentrated in the lower half of the diabatic heat profile</a:t>
            </a:r>
            <a:endParaRPr lang="en-GB" sz="20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CC270-7753-4859-9879-354B51FC0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2" r="26798" b="17503"/>
          <a:stretch/>
        </p:blipFill>
        <p:spPr>
          <a:xfrm>
            <a:off x="1676400" y="1602921"/>
            <a:ext cx="2514600" cy="3733800"/>
          </a:xfrm>
        </p:spPr>
      </p:pic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866C7D-0832-492D-B313-93454F42FA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9" t="3367" r="3029" b="9084"/>
          <a:stretch/>
        </p:blipFill>
        <p:spPr>
          <a:xfrm>
            <a:off x="4343400" y="1602921"/>
            <a:ext cx="4495800" cy="41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7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2FE87-DD03-436B-A319-E7A4A69B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Total radiative contributes to lower diabatic heat values in the Troposphere</a:t>
            </a:r>
            <a:endParaRPr lang="en-GB" sz="20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DA9B97-EF55-4880-BDA4-9123E75C2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6" r="26554" b="19186"/>
          <a:stretch/>
        </p:blipFill>
        <p:spPr>
          <a:xfrm>
            <a:off x="1676400" y="1600200"/>
            <a:ext cx="2514600" cy="3657600"/>
          </a:xfrm>
        </p:spPr>
      </p:pic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C18DF0-B2ED-47CC-9F70-47E979CCA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9" t="3367" r="3029" b="9084"/>
          <a:stretch/>
        </p:blipFill>
        <p:spPr>
          <a:xfrm>
            <a:off x="4560278" y="1600200"/>
            <a:ext cx="443132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8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4CA7-745B-4EBC-AE07-362EBD20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Radiative Longwave contributes to cooling in the diabatic heat profile in the Troposphere</a:t>
            </a:r>
            <a:endParaRPr lang="en-GB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4CAE03-087B-4DCE-8113-970E0317E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2" r="26499" b="17503"/>
          <a:stretch/>
        </p:blipFill>
        <p:spPr>
          <a:xfrm>
            <a:off x="1524000" y="1412875"/>
            <a:ext cx="2514601" cy="3733800"/>
          </a:xfrm>
        </p:spPr>
      </p:pic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B5F99D-69C8-4306-8C65-78749CADE3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9" t="3367" r="3029" b="9084"/>
          <a:stretch/>
        </p:blipFill>
        <p:spPr>
          <a:xfrm>
            <a:off x="4629516" y="1412875"/>
            <a:ext cx="4481146" cy="41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69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5F51-44B0-4E54-A975-CB9D4B2A8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Solar radiation heating is higher up in the atmosphere and near the surface but is less dominant in the total diabatic heating </a:t>
            </a:r>
            <a:endParaRPr lang="en-GB" sz="20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F94D47-87D8-47CF-BBCE-9B141E90A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7" r="26601" b="19186"/>
          <a:stretch/>
        </p:blipFill>
        <p:spPr>
          <a:xfrm>
            <a:off x="1600200" y="1600200"/>
            <a:ext cx="2514601" cy="3657600"/>
          </a:xfrm>
        </p:spPr>
      </p:pic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59D006-454C-4FC6-8B4D-BDC3FA064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9" t="3367" r="3029" b="9084"/>
          <a:stretch/>
        </p:blipFill>
        <p:spPr>
          <a:xfrm>
            <a:off x="4648200" y="1600200"/>
            <a:ext cx="4495800" cy="41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9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2071-3078-4C62-A749-108B683B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err="1"/>
              <a:t>Trubulence</a:t>
            </a:r>
            <a:r>
              <a:rPr lang="en-US" sz="2000" dirty="0"/>
              <a:t> is present just near above surface and contributes to the high diabatic heating nearing the surface.</a:t>
            </a:r>
            <a:endParaRPr lang="en-GB" sz="2000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3ED506-38A7-40FA-9213-B3DE35C42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5" r="26436" b="19186"/>
          <a:stretch/>
        </p:blipFill>
        <p:spPr>
          <a:xfrm>
            <a:off x="1752600" y="1600200"/>
            <a:ext cx="2514600" cy="3657600"/>
          </a:xfrm>
        </p:spPr>
      </p:pic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6D2A33-E31B-4015-938A-27BE0B97F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9" t="3367" r="3029" b="9084"/>
          <a:stretch/>
        </p:blipFill>
        <p:spPr>
          <a:xfrm>
            <a:off x="4736123" y="1619250"/>
            <a:ext cx="4407877" cy="40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7D88-4E31-4F16-9E49-F0B232E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Diabatic heating overestimates heating in the warm core anticyclone</a:t>
            </a:r>
            <a:endParaRPr lang="en-GB" sz="2000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E25A861-00A1-403C-A25C-B22C2C393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1" t="1683" r="26452" b="19187"/>
          <a:stretch/>
        </p:blipFill>
        <p:spPr>
          <a:xfrm>
            <a:off x="1676400" y="1638300"/>
            <a:ext cx="2514601" cy="3581400"/>
          </a:xfrm>
        </p:spPr>
      </p:pic>
      <p:pic>
        <p:nvPicPr>
          <p:cNvPr id="6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962042-039B-4E7E-9EE1-594E0796FB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9" t="3367" r="3029" b="9084"/>
          <a:stretch/>
        </p:blipFill>
        <p:spPr>
          <a:xfrm>
            <a:off x="4835770" y="1638300"/>
            <a:ext cx="430823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96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801D-2D15-FF4D-A6A5-B34D0101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0F964-6D0B-2049-928A-EE889D5DF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Radiation and clouds: </a:t>
            </a:r>
          </a:p>
          <a:p>
            <a:pPr lvl="1"/>
            <a:r>
              <a:rPr lang="en-US" dirty="0"/>
              <a:t>Toggle the cloud fraction display with the radiative heating rate displays. Can you see any features that clearly indicate how clouds affect radiation? </a:t>
            </a:r>
          </a:p>
          <a:p>
            <a:pPr lvl="2"/>
            <a:r>
              <a:rPr lang="en-US" dirty="0"/>
              <a:t>clouds scatter solar photons, which are absorbed by vapor, especially at low levels. </a:t>
            </a:r>
          </a:p>
          <a:p>
            <a:pPr lvl="2"/>
            <a:r>
              <a:rPr lang="en-US" dirty="0"/>
              <a:t>clouds cool by emitting longwave from their tops</a:t>
            </a:r>
          </a:p>
          <a:p>
            <a:pPr lvl="2"/>
            <a:r>
              <a:rPr lang="en-US" dirty="0"/>
              <a:t>clouds absorb upwelling longwave from the surface at their bases (hard to see in the zonal mean, clearer in individual cross sections in Part 2)</a:t>
            </a:r>
          </a:p>
        </p:txBody>
      </p:sp>
    </p:spTree>
    <p:extLst>
      <p:ext uri="{BB962C8B-B14F-4D97-AF65-F5344CB8AC3E}">
        <p14:creationId xmlns:p14="http://schemas.microsoft.com/office/powerpoint/2010/main" val="4080719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9070-7208-4240-B27C-A242751F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95F51D-EB8D-4CB5-80B3-794ECE174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7" r="26491" b="17503"/>
          <a:stretch/>
        </p:blipFill>
        <p:spPr>
          <a:xfrm>
            <a:off x="561392" y="1447800"/>
            <a:ext cx="3172408" cy="45720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83FC54-44FF-451B-832C-C5C950AAB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7" r="3333"/>
          <a:stretch/>
        </p:blipFill>
        <p:spPr>
          <a:xfrm>
            <a:off x="3810000" y="1435101"/>
            <a:ext cx="5257800" cy="553647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A8820BC-BD8F-457A-83F8-733B44F66991}"/>
              </a:ext>
            </a:extLst>
          </p:cNvPr>
          <p:cNvSpPr/>
          <p:nvPr/>
        </p:nvSpPr>
        <p:spPr>
          <a:xfrm>
            <a:off x="4800600" y="3429000"/>
            <a:ext cx="1295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77176-01CB-424A-94F6-DE430329F842}"/>
              </a:ext>
            </a:extLst>
          </p:cNvPr>
          <p:cNvSpPr txBox="1"/>
          <p:nvPr/>
        </p:nvSpPr>
        <p:spPr>
          <a:xfrm>
            <a:off x="7086600" y="3496270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Radiative cooling at cloud top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11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273D-4A60-CF4E-9DED-DFE2A95E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D9BA6-DF7C-6847-8FB8-EB625EEED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this brief review of our journey from not-at-all-conserved </a:t>
            </a:r>
            <a:r>
              <a:rPr lang="en-US" i="1" dirty="0"/>
              <a:t>momentum</a:t>
            </a:r>
            <a:r>
              <a:rPr lang="en-US" dirty="0"/>
              <a:t>, to </a:t>
            </a:r>
            <a:r>
              <a:rPr lang="en-US" dirty="0" err="1"/>
              <a:t>sorta</a:t>
            </a:r>
            <a:r>
              <a:rPr lang="en-US" dirty="0"/>
              <a:t>-conserved </a:t>
            </a:r>
            <a:r>
              <a:rPr lang="en-US" i="1" dirty="0"/>
              <a:t>relative</a:t>
            </a:r>
            <a:r>
              <a:rPr lang="en-US" dirty="0"/>
              <a:t> </a:t>
            </a:r>
            <a:r>
              <a:rPr lang="en-US" i="1" dirty="0"/>
              <a:t>vorticity</a:t>
            </a:r>
            <a:r>
              <a:rPr lang="en-US" dirty="0"/>
              <a:t>, to more- conserved </a:t>
            </a:r>
            <a:r>
              <a:rPr lang="en-US" i="1" dirty="0"/>
              <a:t>absolute</a:t>
            </a:r>
            <a:r>
              <a:rPr lang="en-US" dirty="0"/>
              <a:t> vorticity, to most-conserved </a:t>
            </a:r>
            <a:r>
              <a:rPr lang="en-US" i="1" dirty="0"/>
              <a:t>potential</a:t>
            </a:r>
            <a:r>
              <a:rPr lang="en-US" dirty="0"/>
              <a:t> vorticity.  </a:t>
            </a:r>
          </a:p>
          <a:p>
            <a:pPr lvl="1"/>
            <a:r>
              <a:rPr lang="en-US" dirty="0">
                <a:hlinkClick r:id="rId2"/>
              </a:rPr>
              <a:t>https://www.notion.so/miamimapes/Horizontal-vorticity-and-PV-as-explanations-for-cyclones-anticyclones-2e6d2c075dba44699dc822ca5748e2e8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70AF-4250-514D-AE16-0AEE828D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766A-D84B-7542-8C70-D0CA718A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From your total diabatic heating, </a:t>
            </a:r>
            <a:r>
              <a:rPr lang="en-US" dirty="0">
                <a:solidFill>
                  <a:srgbClr val="FF0000"/>
                </a:solidFill>
              </a:rPr>
              <a:t>indicate areas  where PV tendency is positive and negative</a:t>
            </a:r>
            <a:r>
              <a:rPr lang="en-US" dirty="0"/>
              <a:t>. Also label these areas as </a:t>
            </a:r>
            <a:r>
              <a:rPr lang="en-US" dirty="0">
                <a:solidFill>
                  <a:srgbClr val="FF0000"/>
                </a:solidFill>
              </a:rPr>
              <a:t>cyclonic or anticyclonic</a:t>
            </a:r>
            <a:r>
              <a:rPr lang="en-US" dirty="0"/>
              <a:t> tendencies.</a:t>
            </a:r>
          </a:p>
          <a:p>
            <a:r>
              <a:rPr lang="en-US" dirty="0"/>
              <a:t>Does the zonal mean PV transect resemble areas where your PV </a:t>
            </a:r>
            <a:r>
              <a:rPr lang="en-US" i="1" dirty="0"/>
              <a:t>tendency</a:t>
            </a:r>
            <a:r>
              <a:rPr lang="en-US" dirty="0"/>
              <a:t> is strong? It’s not so simple: PV has a long lifetime in the stratosphere, so a large source is not required to explain a large value. </a:t>
            </a:r>
          </a:p>
          <a:p>
            <a:r>
              <a:rPr lang="en-US" dirty="0"/>
              <a:t>How does this zonal-mean PV show the imprint of both its vorticity factor and its static stability factor? </a:t>
            </a:r>
            <a:r>
              <a:rPr lang="en-US" dirty="0">
                <a:solidFill>
                  <a:srgbClr val="FF0000"/>
                </a:solidFill>
              </a:rPr>
              <a:t>Label an image to explain your answer.</a:t>
            </a:r>
            <a:r>
              <a:rPr lang="en-US" dirty="0"/>
              <a:t> 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70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5293-8E32-4AC5-AB60-0A0CB514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0116792-0996-412A-84D4-DEC261930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2" t="1793" r="-1406" b="1807"/>
          <a:stretch/>
        </p:blipFill>
        <p:spPr>
          <a:xfrm>
            <a:off x="1578580" y="1143000"/>
            <a:ext cx="5986840" cy="527730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E5A865-45DB-4AAF-97C3-30565D6ABC66}"/>
              </a:ext>
            </a:extLst>
          </p:cNvPr>
          <p:cNvSpPr/>
          <p:nvPr/>
        </p:nvSpPr>
        <p:spPr>
          <a:xfrm>
            <a:off x="4572000" y="52578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21415-48E8-46BF-80C1-67D6E76BF286}"/>
              </a:ext>
            </a:extLst>
          </p:cNvPr>
          <p:cNvSpPr txBox="1"/>
          <p:nvPr/>
        </p:nvSpPr>
        <p:spPr>
          <a:xfrm>
            <a:off x="7368872" y="3180308"/>
            <a:ext cx="152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PV tendency as heating rate increases with height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01FC2C-86E1-46B3-BBF8-976B9CB954A8}"/>
              </a:ext>
            </a:extLst>
          </p:cNvPr>
          <p:cNvSpPr/>
          <p:nvPr/>
        </p:nvSpPr>
        <p:spPr>
          <a:xfrm>
            <a:off x="3145820" y="2514600"/>
            <a:ext cx="150238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825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130E-39D1-8E41-9BAB-F9707589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2: Local sections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D435-B54C-9A42-A505-E5641C6D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explore the </a:t>
            </a:r>
            <a:r>
              <a:rPr lang="en-US" i="1" dirty="0"/>
              <a:t>cross section displays in the Map View window. </a:t>
            </a:r>
          </a:p>
          <a:p>
            <a:r>
              <a:rPr lang="en-US" dirty="0"/>
              <a:t>You can drag the cross section around to storms or other features. Drag them to north-south positions that slice through tropical and higher latitude weather features that interest you (perhaps guided by other displays). </a:t>
            </a:r>
          </a:p>
        </p:txBody>
      </p:sp>
    </p:spTree>
    <p:extLst>
      <p:ext uri="{BB962C8B-B14F-4D97-AF65-F5344CB8AC3E}">
        <p14:creationId xmlns:p14="http://schemas.microsoft.com/office/powerpoint/2010/main" val="251376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77F8-12B3-FC4B-B9F8-66122CA7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343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Legend explanation for cross sections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4CDC7A-C341-6B44-8BD6-F7EE181B0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5181600" cy="4525963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dtdt_</a:t>
                </a:r>
                <a:r>
                  <a:rPr lang="en-US" dirty="0" err="1">
                    <a:solidFill>
                      <a:srgbClr val="FF0000"/>
                    </a:solidFill>
                  </a:rPr>
                  <a:t>tot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(physics) + </a:t>
                </a:r>
                <a:r>
                  <a:rPr lang="en-US" dirty="0" err="1"/>
                  <a:t>dtdt_</a:t>
                </a:r>
                <a:r>
                  <a:rPr lang="en-US" dirty="0" err="1">
                    <a:solidFill>
                      <a:srgbClr val="FF0000"/>
                    </a:solidFill>
                  </a:rPr>
                  <a:t>dyn</a:t>
                </a:r>
                <a:r>
                  <a:rPr lang="en-US" dirty="0"/>
                  <a:t> (advection) + </a:t>
                </a:r>
                <a:r>
                  <a:rPr lang="en-US" dirty="0" err="1"/>
                  <a:t>dtdy_</a:t>
                </a:r>
                <a:r>
                  <a:rPr lang="en-US" dirty="0" err="1">
                    <a:solidFill>
                      <a:srgbClr val="FF0000"/>
                    </a:solidFill>
                  </a:rPr>
                  <a:t>ana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(</a:t>
                </a:r>
                <a:r>
                  <a:rPr lang="en-US" dirty="0" err="1">
                    <a:solidFill>
                      <a:srgbClr val="FF0000"/>
                    </a:solidFill>
                  </a:rPr>
                  <a:t>ana</a:t>
                </a:r>
                <a:r>
                  <a:rPr lang="en-US" dirty="0"/>
                  <a:t> is </a:t>
                </a:r>
                <a:r>
                  <a:rPr lang="en-US" i="1" dirty="0"/>
                  <a:t>analysis</a:t>
                </a:r>
                <a:r>
                  <a:rPr lang="en-US" dirty="0"/>
                  <a:t>; a ”missing” tendency needed to make the  tendencies add up to the observed evolution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indicative of the sum of all model errors)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diabatic </a:t>
                </a:r>
                <a:r>
                  <a:rPr lang="en-US" dirty="0">
                    <a:solidFill>
                      <a:srgbClr val="FF0000"/>
                    </a:solidFill>
                  </a:rPr>
                  <a:t>tot = moist (</a:t>
                </a:r>
                <a:r>
                  <a:rPr lang="en-US" dirty="0" err="1">
                    <a:solidFill>
                      <a:srgbClr val="FF0000"/>
                    </a:solidFill>
                  </a:rPr>
                  <a:t>mst</a:t>
                </a:r>
                <a:r>
                  <a:rPr lang="en-US" dirty="0">
                    <a:solidFill>
                      <a:srgbClr val="FF0000"/>
                    </a:solidFill>
                  </a:rPr>
                  <a:t>) + radiative (rad) + turbulence (</a:t>
                </a:r>
                <a:r>
                  <a:rPr lang="en-US" dirty="0" err="1">
                    <a:solidFill>
                      <a:srgbClr val="FF0000"/>
                    </a:solidFill>
                  </a:rPr>
                  <a:t>trb</a:t>
                </a:r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rad = </a:t>
                </a:r>
                <a:r>
                  <a:rPr lang="en-US" dirty="0" err="1">
                    <a:solidFill>
                      <a:srgbClr val="FF0000"/>
                    </a:solidFill>
                  </a:rPr>
                  <a:t>lwr</a:t>
                </a:r>
                <a:r>
                  <a:rPr lang="en-US" dirty="0">
                    <a:solidFill>
                      <a:srgbClr val="FF0000"/>
                    </a:solidFill>
                  </a:rPr>
                  <a:t> + </a:t>
                </a:r>
                <a:r>
                  <a:rPr lang="en-US" dirty="0" err="1">
                    <a:solidFill>
                      <a:srgbClr val="FF0000"/>
                    </a:solidFill>
                  </a:rPr>
                  <a:t>swr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4CDC7A-C341-6B44-8BD6-F7EE181B0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5181600" cy="4525963"/>
              </a:xfrm>
              <a:blipFill>
                <a:blip r:embed="rId2"/>
                <a:stretch>
                  <a:fillRect t="-2241" r="-1716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657B62-8966-E941-9C71-6C1353E11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92"/>
          <a:stretch/>
        </p:blipFill>
        <p:spPr>
          <a:xfrm>
            <a:off x="6324600" y="15847"/>
            <a:ext cx="2819400" cy="684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F105D-1A4B-C04E-BDD9-8E229FF2CDC3}"/>
              </a:ext>
            </a:extLst>
          </p:cNvPr>
          <p:cNvSpPr txBox="1"/>
          <p:nvPr/>
        </p:nvSpPr>
        <p:spPr>
          <a:xfrm>
            <a:off x="5181600" y="11668"/>
            <a:ext cx="107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longwave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E9BFC-4E32-5644-89FC-D3AF370BD754}"/>
              </a:ext>
            </a:extLst>
          </p:cNvPr>
          <p:cNvSpPr txBox="1"/>
          <p:nvPr/>
        </p:nvSpPr>
        <p:spPr>
          <a:xfrm>
            <a:off x="5162743" y="838200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shortwave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351E1-C1B9-D145-AC7F-F249AF608F0C}"/>
              </a:ext>
            </a:extLst>
          </p:cNvPr>
          <p:cNvSpPr txBox="1"/>
          <p:nvPr/>
        </p:nvSpPr>
        <p:spPr>
          <a:xfrm>
            <a:off x="4572000" y="4419600"/>
            <a:ext cx="179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SW+LW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AF98-954D-5042-91F1-8C53FCA822A5}"/>
              </a:ext>
            </a:extLst>
          </p:cNvPr>
          <p:cNvSpPr txBox="1"/>
          <p:nvPr/>
        </p:nvSpPr>
        <p:spPr>
          <a:xfrm>
            <a:off x="5105400" y="6019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(advective)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F20BA-BCFC-6D42-88B4-ED4D333F6DFC}"/>
              </a:ext>
            </a:extLst>
          </p:cNvPr>
          <p:cNvSpPr txBox="1"/>
          <p:nvPr/>
        </p:nvSpPr>
        <p:spPr>
          <a:xfrm>
            <a:off x="5003800" y="5144869"/>
            <a:ext cx="139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physics (”diabatic”)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30D58-6620-F649-8A69-7F4DDD2C67DC}"/>
              </a:ext>
            </a:extLst>
          </p:cNvPr>
          <p:cNvSpPr txBox="1"/>
          <p:nvPr/>
        </p:nvSpPr>
        <p:spPr>
          <a:xfrm>
            <a:off x="5105400" y="350520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turbulence</a:t>
            </a:r>
          </a:p>
          <a:p>
            <a:r>
              <a:rPr lang="en-US" dirty="0"/>
              <a:t>(PBL)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EC11C-8672-184F-976E-97516C80B15D}"/>
              </a:ext>
            </a:extLst>
          </p:cNvPr>
          <p:cNvSpPr txBox="1"/>
          <p:nvPr/>
        </p:nvSpPr>
        <p:spPr>
          <a:xfrm>
            <a:off x="4953000" y="24384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moist </a:t>
            </a:r>
            <a:r>
              <a:rPr lang="en-US" dirty="0" err="1"/>
              <a:t>mst</a:t>
            </a:r>
            <a:endParaRPr lang="en-US" dirty="0"/>
          </a:p>
          <a:p>
            <a:r>
              <a:rPr lang="en-US" dirty="0"/>
              <a:t>(convection &amp; cloud cond.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07299-FD6E-2D45-9CFB-A626544C2356}"/>
              </a:ext>
            </a:extLst>
          </p:cNvPr>
          <p:cNvSpPr txBox="1"/>
          <p:nvPr/>
        </p:nvSpPr>
        <p:spPr>
          <a:xfrm>
            <a:off x="5029200" y="151507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</a:t>
            </a:r>
          </a:p>
          <a:p>
            <a:r>
              <a:rPr lang="en-US" dirty="0"/>
              <a:t>(0 for perfect model)</a:t>
            </a:r>
          </a:p>
        </p:txBody>
      </p:sp>
    </p:spTree>
    <p:extLst>
      <p:ext uri="{BB962C8B-B14F-4D97-AF65-F5344CB8AC3E}">
        <p14:creationId xmlns:p14="http://schemas.microsoft.com/office/powerpoint/2010/main" val="3430295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2218-4484-9945-9127-0ACCB652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2: Local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B6E1-FA8E-6842-A5F2-41D4A74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comparison slides juxtaposing the zonal-mean transects and your local cross-sections, like in slide 6 above. </a:t>
            </a:r>
          </a:p>
          <a:p>
            <a:r>
              <a:rPr lang="en-US" dirty="0"/>
              <a:t>Toggle the various terms making up the total diabatic heating, in order to explain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Which is more variable (more spatially concentrated): radiative or moist heating? Illustrate your answer with images. </a:t>
            </a:r>
          </a:p>
        </p:txBody>
      </p:sp>
    </p:spTree>
    <p:extLst>
      <p:ext uri="{BB962C8B-B14F-4D97-AF65-F5344CB8AC3E}">
        <p14:creationId xmlns:p14="http://schemas.microsoft.com/office/powerpoint/2010/main" val="2644441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357B-4A69-42BB-A034-29260B3D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71FA8-59E4-42DF-A316-22C43502C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905000"/>
            <a:ext cx="5495559" cy="30480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9184D7-D7C2-4F36-B823-C54F55C99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8" r="2345" b="26571"/>
          <a:stretch/>
        </p:blipFill>
        <p:spPr>
          <a:xfrm>
            <a:off x="28575" y="2895600"/>
            <a:ext cx="3810000" cy="345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BAD0-D057-48D9-ABAC-8E69C16C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sky, building&#10;&#10;Description automatically generated">
            <a:extLst>
              <a:ext uri="{FF2B5EF4-FFF2-40B4-BE49-F238E27FC236}">
                <a16:creationId xmlns:a16="http://schemas.microsoft.com/office/drawing/2014/main" id="{A1797327-E334-42AE-8BB0-480750837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638"/>
            <a:ext cx="5384714" cy="2979842"/>
          </a:xfrm>
        </p:spPr>
      </p:pic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FCF0CD06-104F-4F17-90DA-0C4F06F3F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9000"/>
            <a:ext cx="5394239" cy="2997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4FD4C3-2DFC-4378-844E-BC1E2F8AD3BB}"/>
              </a:ext>
            </a:extLst>
          </p:cNvPr>
          <p:cNvSpPr txBox="1"/>
          <p:nvPr/>
        </p:nvSpPr>
        <p:spPr>
          <a:xfrm>
            <a:off x="6019800" y="176455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Radiative heating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C8F58-4292-4491-A755-003CBF0A7E8B}"/>
              </a:ext>
            </a:extLst>
          </p:cNvPr>
          <p:cNvSpPr txBox="1"/>
          <p:nvPr/>
        </p:nvSpPr>
        <p:spPr>
          <a:xfrm>
            <a:off x="6019800" y="38100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Moist heating is more concentrated in specific areas. 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CBB2D-93CB-4D5E-9A8E-A1C03285A9E7}"/>
              </a:ext>
            </a:extLst>
          </p:cNvPr>
          <p:cNvSpPr/>
          <p:nvPr/>
        </p:nvSpPr>
        <p:spPr>
          <a:xfrm>
            <a:off x="3962400" y="4114800"/>
            <a:ext cx="1371600" cy="152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7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2218-4484-9945-9127-0ACCB652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2: Local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B6E1-FA8E-6842-A5F2-41D4A74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 cloud-radiative interactions</a:t>
            </a:r>
          </a:p>
          <a:p>
            <a:pPr lvl="1"/>
            <a:r>
              <a:rPr lang="en-US" dirty="0"/>
              <a:t>LW radiation can be understood as water vapor cooling, cloud top cooling, and cloud base warming. Toggle the layers to find a good example, then </a:t>
            </a:r>
            <a:r>
              <a:rPr lang="en-US" dirty="0">
                <a:solidFill>
                  <a:srgbClr val="FF0000"/>
                </a:solidFill>
              </a:rPr>
              <a:t>juxtapose cloud fraction and radiative heating cross-section images to show an example of a place where cloud effects are dominant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36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006D-DB44-4FCE-ADB7-E0D90DFE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Longwave radiation</a:t>
            </a:r>
            <a:endParaRPr lang="en-GB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0C04ACB-C694-4B57-A6F3-876E3A390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7" y="1600200"/>
            <a:ext cx="8143705" cy="4525963"/>
          </a:xfrm>
        </p:spPr>
      </p:pic>
    </p:spTree>
    <p:extLst>
      <p:ext uri="{BB962C8B-B14F-4D97-AF65-F5344CB8AC3E}">
        <p14:creationId xmlns:p14="http://schemas.microsoft.com/office/powerpoint/2010/main" val="1817752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39D6-FB5D-417E-BC9E-2D49EA7E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D4EAE76-E964-4133-A440-527964EF0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42367"/>
          <a:stretch/>
        </p:blipFill>
        <p:spPr>
          <a:xfrm>
            <a:off x="459377" y="3611562"/>
            <a:ext cx="7390966" cy="213178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33ED0D7-ECBE-4BC7-9350-608CDE86A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" t="5293" b="42895"/>
          <a:stretch/>
        </p:blipFill>
        <p:spPr>
          <a:xfrm>
            <a:off x="474617" y="1069295"/>
            <a:ext cx="7390966" cy="22098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55DE7E5-D89D-408E-B0F1-65F03D806F1A}"/>
              </a:ext>
            </a:extLst>
          </p:cNvPr>
          <p:cNvSpPr/>
          <p:nvPr/>
        </p:nvSpPr>
        <p:spPr>
          <a:xfrm>
            <a:off x="6858000" y="4495800"/>
            <a:ext cx="762000" cy="457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1F035-502F-422A-B7EB-3ABDFA991865}"/>
              </a:ext>
            </a:extLst>
          </p:cNvPr>
          <p:cNvSpPr txBox="1"/>
          <p:nvPr/>
        </p:nvSpPr>
        <p:spPr>
          <a:xfrm>
            <a:off x="7850343" y="4034379"/>
            <a:ext cx="1202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Heating at cloud base due to LW emission from the surface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554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A834-01D0-1441-98E1-D5991648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it: write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B407-7022-F64B-9CD3-3C0B57FEF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1. Using the concepts from the reading, and earlier homework, explain how patches or elements of </a:t>
            </a:r>
            <a:r>
              <a:rPr lang="en-US" b="1" dirty="0"/>
              <a:t>relative vorticity</a:t>
            </a:r>
            <a:r>
              <a:rPr lang="en-US" dirty="0"/>
              <a:t> </a:t>
            </a:r>
            <a:r>
              <a:rPr lang="en-US" dirty="0" err="1"/>
              <a:t>advect</a:t>
            </a:r>
            <a:r>
              <a:rPr lang="en-US" dirty="0"/>
              <a:t> other patches of </a:t>
            </a:r>
            <a:r>
              <a:rPr lang="en-US" b="1" dirty="0"/>
              <a:t>relative vorticity</a:t>
            </a:r>
            <a:r>
              <a:rPr lang="en-US" dirty="0"/>
              <a:t>, under the assumption that </a:t>
            </a:r>
            <a:r>
              <a:rPr lang="en-US" b="1" dirty="0"/>
              <a:t>relative vorticity</a:t>
            </a:r>
            <a:r>
              <a:rPr lang="en-US" dirty="0"/>
              <a:t> is </a:t>
            </a:r>
            <a:r>
              <a:rPr lang="en-US" dirty="0" err="1"/>
              <a:t>sorta</a:t>
            </a:r>
            <a:r>
              <a:rPr lang="en-US" dirty="0"/>
              <a:t> almost conserved.  </a:t>
            </a:r>
          </a:p>
          <a:p>
            <a:r>
              <a:rPr lang="en-US" dirty="0"/>
              <a:t>2. Using the concepts from the reading, and earlier homework, explain how </a:t>
            </a:r>
            <a:r>
              <a:rPr lang="en-US" b="1" dirty="0"/>
              <a:t>planetary vorticity</a:t>
            </a:r>
            <a:r>
              <a:rPr lang="en-US" dirty="0"/>
              <a:t> is converted to </a:t>
            </a:r>
            <a:r>
              <a:rPr lang="en-US" b="1" dirty="0"/>
              <a:t>relative vorticity,</a:t>
            </a:r>
            <a:r>
              <a:rPr lang="en-US" dirty="0"/>
              <a:t> so that their sum, the </a:t>
            </a:r>
            <a:r>
              <a:rPr lang="en-US" b="1" dirty="0"/>
              <a:t>absolute vorticity,</a:t>
            </a:r>
            <a:r>
              <a:rPr lang="en-US" dirty="0"/>
              <a:t> is almost conserved. Consider a loop of air moving in latitude, and explain how the different Coriolis force felt by its northern and southern edges acts as a torque on the fluid loop.   </a:t>
            </a:r>
          </a:p>
          <a:p>
            <a:r>
              <a:rPr lang="en-US" dirty="0">
                <a:highlight>
                  <a:srgbClr val="FFFF00"/>
                </a:highlight>
              </a:rPr>
              <a:t>As a loop of air moves higher up in latitude, it experiences more Coriolis force i.e. its planetary vorticity increases. To conserve absolute vorticity, relative vorticity of the air decreases. </a:t>
            </a:r>
          </a:p>
          <a:p>
            <a:r>
              <a:rPr lang="en-US" dirty="0"/>
              <a:t>3. Using the concepts from the reading, and the reading, explain how </a:t>
            </a:r>
            <a:r>
              <a:rPr lang="en-US" b="1" dirty="0"/>
              <a:t>static stability </a:t>
            </a:r>
            <a:r>
              <a:rPr lang="en-US" dirty="0"/>
              <a:t>is converted to </a:t>
            </a:r>
            <a:r>
              <a:rPr lang="en-US" b="1" dirty="0"/>
              <a:t>absolute vorticity,</a:t>
            </a:r>
            <a:r>
              <a:rPr lang="en-US" dirty="0"/>
              <a:t> so that </a:t>
            </a:r>
            <a:r>
              <a:rPr lang="en-US" b="1" dirty="0"/>
              <a:t>potential vorticity, </a:t>
            </a:r>
            <a:r>
              <a:rPr lang="en-US" dirty="0"/>
              <a:t>their </a:t>
            </a:r>
            <a:r>
              <a:rPr lang="en-US" b="1" dirty="0"/>
              <a:t>product,</a:t>
            </a:r>
            <a:r>
              <a:rPr lang="en-US" dirty="0"/>
              <a:t> arguably the truest essence of vortices (cyclones and anticyclones) is really really almost conserved. </a:t>
            </a:r>
          </a:p>
          <a:p>
            <a:r>
              <a:rPr lang="en-US" dirty="0"/>
              <a:t>4. Based on the end of the reading, what you will look for in vertically resolved data about diabatic heating rate in the atmosphere to explain the ultimate source of PV?</a:t>
            </a:r>
          </a:p>
          <a:p>
            <a:r>
              <a:rPr lang="en-US" dirty="0">
                <a:highlight>
                  <a:srgbClr val="FFFF00"/>
                </a:highlight>
              </a:rPr>
              <a:t>Heating rate that increases with height.</a:t>
            </a:r>
          </a:p>
        </p:txBody>
      </p:sp>
    </p:spTree>
    <p:extLst>
      <p:ext uri="{BB962C8B-B14F-4D97-AF65-F5344CB8AC3E}">
        <p14:creationId xmlns:p14="http://schemas.microsoft.com/office/powerpoint/2010/main" val="1210775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2218-4484-9945-9127-0ACCB652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2: Local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B6E1-FA8E-6842-A5F2-41D4A74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the PV source term motivating this exploration.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Where does the vertical gradient of heating imply large PV sources? Use arrows to annotate a couple positive and negative source regions. 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 Can you find a weather situation where this source term is a positive feedback on PV?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86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6C42-6FB3-C243-B2EB-00D8FCA9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new cross section of potential 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E03134-F050-1847-89E9-EA642100A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817"/>
          <a:stretch/>
        </p:blipFill>
        <p:spPr>
          <a:xfrm>
            <a:off x="-46451" y="1524000"/>
            <a:ext cx="9190451" cy="27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7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6C42-6FB3-C243-B2EB-00D8FCA9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new cross section of potential temperature contours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6DD9A-69F7-B340-848D-61B9B29B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133600"/>
            <a:ext cx="2374900" cy="9906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BB86B-C4B5-ED41-92C2-B51AC851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Now click its Legend entry to pop up its Display Controls. </a:t>
            </a:r>
          </a:p>
          <a:p>
            <a:endParaRPr lang="en-US" dirty="0"/>
          </a:p>
          <a:p>
            <a:r>
              <a:rPr lang="en-US" dirty="0"/>
              <a:t>Change the contour interval to 5K. Change the Color to Black. Change their label size to 20.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A290C6-C1C5-AC47-B88F-BB1BEC23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648200"/>
            <a:ext cx="5853545" cy="17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23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6C42-6FB3-C243-B2EB-00D8FCA9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new cross section of potential temperature contours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BB86B-C4B5-ED41-92C2-B51AC851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Again click the Legend entry to pop up the Display Controls. </a:t>
            </a:r>
          </a:p>
          <a:p>
            <a:r>
              <a:rPr lang="en-US" dirty="0"/>
              <a:t>Under the Edit menu, turn on Sharing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Move the main north-south cross section slightly. This will make your new theta contour section snap into place with it.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85293D-753F-A147-949A-954F65A0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124200"/>
            <a:ext cx="5207000" cy="19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87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6C42-6FB3-C243-B2EB-00D8FCA9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new cross section of potential temperature contours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BB86B-C4B5-ED41-92C2-B51AC851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You should see our familiar relation between theta surfaces and (most clearly) upper-level cool core cyclones: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45ABF-198C-8142-8EC1-DE75E9BF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5200"/>
            <a:ext cx="9144000" cy="25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21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3DF2-663C-224B-8192-E57B3013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Warm and cool cores &amp; condensation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C8B58-9F5F-944A-9300-6F2413887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cross section with theta contours and the moist-processes heating rate (</a:t>
            </a:r>
            <a:r>
              <a:rPr lang="en-US" dirty="0" err="1"/>
              <a:t>dtdtmst</a:t>
            </a:r>
            <a:r>
              <a:rPr lang="en-US" dirty="0"/>
              <a:t>) to find an example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with the condensation heating in a warm core storm, like the one halfway to Ireland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does the PV source term from latent heating feed back on such a warm core storm? </a:t>
            </a:r>
          </a:p>
        </p:txBody>
      </p:sp>
    </p:spTree>
    <p:extLst>
      <p:ext uri="{BB962C8B-B14F-4D97-AF65-F5344CB8AC3E}">
        <p14:creationId xmlns:p14="http://schemas.microsoft.com/office/powerpoint/2010/main" val="162703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FC0DE-7271-4024-A525-3A8FDC72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39197792-5911-4EBF-BBBD-BDACE607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63" y="1943626"/>
            <a:ext cx="7154273" cy="3839111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B75D56-A64F-4E18-BDC8-684FC87A8EF3}"/>
              </a:ext>
            </a:extLst>
          </p:cNvPr>
          <p:cNvSpPr/>
          <p:nvPr/>
        </p:nvSpPr>
        <p:spPr>
          <a:xfrm>
            <a:off x="3124200" y="5181600"/>
            <a:ext cx="2971800" cy="685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04D3B-F462-4392-888C-F9BB46785123}"/>
              </a:ext>
            </a:extLst>
          </p:cNvPr>
          <p:cNvSpPr txBox="1"/>
          <p:nvPr/>
        </p:nvSpPr>
        <p:spPr>
          <a:xfrm>
            <a:off x="2895600" y="60960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Warm core cyclone with condensational heating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64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3DF2-663C-224B-8192-E57B3013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Warm and cool cores &amp; condensation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C8B58-9F5F-944A-9300-6F2413887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cross section with theta contours and the moist-processes heating rate (</a:t>
            </a:r>
            <a:r>
              <a:rPr lang="en-US" dirty="0" err="1"/>
              <a:t>dtdtmst</a:t>
            </a:r>
            <a:r>
              <a:rPr lang="en-US" dirty="0"/>
              <a:t>) to find an example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where a cool core cyclone (lifted </a:t>
            </a:r>
            <a:r>
              <a:rPr lang="en-US" dirty="0" err="1">
                <a:solidFill>
                  <a:srgbClr val="FF0000"/>
                </a:solidFill>
              </a:rPr>
              <a:t>isentropes</a:t>
            </a:r>
            <a:r>
              <a:rPr lang="en-US" dirty="0">
                <a:solidFill>
                  <a:srgbClr val="FF0000"/>
                </a:solidFill>
              </a:rPr>
              <a:t>, cyclonic PV aloft; a tentacle of the polar vortex) may be gently lifting air to its condensation level, releasing some latent heating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does the PV source term from latent heating feed back on such a cool core storm? </a:t>
            </a:r>
          </a:p>
        </p:txBody>
      </p:sp>
    </p:spTree>
    <p:extLst>
      <p:ext uri="{BB962C8B-B14F-4D97-AF65-F5344CB8AC3E}">
        <p14:creationId xmlns:p14="http://schemas.microsoft.com/office/powerpoint/2010/main" val="1249884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E7A6-D5CB-6A4B-BF37-7B5CE73B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22088-8D94-4B0A-AC74-4F5C4F6F2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0444"/>
            <a:ext cx="8229600" cy="3705474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5C5E066-2784-49CB-8D8E-EE9C4004A3CE}"/>
              </a:ext>
            </a:extLst>
          </p:cNvPr>
          <p:cNvSpPr/>
          <p:nvPr/>
        </p:nvSpPr>
        <p:spPr>
          <a:xfrm>
            <a:off x="6705600" y="3863181"/>
            <a:ext cx="685800" cy="16773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459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01EB7"/>
              </a:solidFill>
              <a:effectLst/>
              <a:uLnTx/>
              <a:uFillTx/>
              <a:latin typeface="Times" pitchFamily="-84" charset="0"/>
              <a:ea typeface="ＭＳ Ｐゴシック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84" charset="0"/>
              <a:ea typeface="ＭＳ Ｐゴシック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“The Primitive Equations”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(meaning elemental, fundamental)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5410200" y="2938463"/>
            <a:ext cx="32766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HYDROSTATIC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(w/ ideal gas law to eliminate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/>
                <a:ea typeface="ＭＳ Ｐゴシック"/>
              </a:rPr>
              <a:t>r)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5791200" y="1506538"/>
            <a:ext cx="29718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F=MA  in the HORIZONTAL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114800" y="4249738"/>
            <a:ext cx="4800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MASS CONSERVATION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57600" y="5316538"/>
            <a:ext cx="525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FIRST LAW OF THERMO</a:t>
            </a:r>
          </a:p>
        </p:txBody>
      </p:sp>
      <p:pic>
        <p:nvPicPr>
          <p:cNvPr id="15369" name="Picture 18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4097338"/>
            <a:ext cx="25019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240338"/>
            <a:ext cx="35941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6" descr="latex-image-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725738"/>
            <a:ext cx="2243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8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1658938"/>
            <a:ext cx="5105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1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PV is conserved -- almost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676400"/>
            <a:ext cx="8763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APPROXIMATE</a:t>
            </a:r>
            <a:r>
              <a:rPr lang="en-US" sz="3200" dirty="0"/>
              <a:t> term that generates PV on the Earth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Mostly, you are looking for </a:t>
            </a:r>
            <a:r>
              <a:rPr lang="en-US" sz="3200" dirty="0">
                <a:solidFill>
                  <a:srgbClr val="FF0000"/>
                </a:solidFill>
              </a:rPr>
              <a:t>WHERE THE DIABATIC OR PHYSICAL HEATING RATE INCREASES OR DECREASES WITH HEIGHT, weighted by (f+𝜁). </a:t>
            </a:r>
            <a:r>
              <a:rPr lang="en-US" sz="3200" dirty="0"/>
              <a:t>In both hemispheres… so be careful with ”cyclonic”.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0" y="2514600"/>
            <a:ext cx="2895600" cy="1447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1EAFE-EC82-FE4D-9CFF-8C4098EE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667000"/>
            <a:ext cx="5029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50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286000" y="1447800"/>
            <a:ext cx="411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324600" y="11430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7413" name="TextBox 9"/>
          <p:cNvSpPr txBox="1">
            <a:spLocks noChangeArrowheads="1"/>
          </p:cNvSpPr>
          <p:nvPr/>
        </p:nvSpPr>
        <p:spPr bwMode="auto">
          <a:xfrm>
            <a:off x="1951038" y="2209800"/>
            <a:ext cx="1554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1. 200 mb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surface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bulges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upward</a:t>
            </a:r>
          </a:p>
        </p:txBody>
      </p:sp>
      <p:cxnSp>
        <p:nvCxnSpPr>
          <p:cNvPr id="17414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Warmed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thicker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0. Heating (maybe latent heating by condensation in a patch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of convection over warm water someplace)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304800" y="11430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13" grpId="0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ight Arrow 8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9460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7391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3. Mass removal and 4. surface pressure drop</a:t>
            </a:r>
          </a:p>
        </p:txBody>
      </p: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Right Arrow 14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6" name="Curved Connector 15"/>
          <p:cNvCxnSpPr>
            <a:cxnSpLocks noChangeShapeType="1"/>
          </p:cNvCxnSpPr>
          <p:nvPr/>
        </p:nvCxnSpPr>
        <p:spPr bwMode="auto">
          <a:xfrm rot="10800000" flipV="1">
            <a:off x="4648200" y="2438400"/>
            <a:ext cx="3429000" cy="26670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00800" y="3124200"/>
            <a:ext cx="2590800" cy="15700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4. less mass of air in column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= lower surface pressure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114800" y="4638675"/>
            <a:ext cx="76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6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heated air rises and a warm core vortex develops: the Primitive Equation view. 7 logical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07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8153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5. Low level inflow accelerates, 6. heated air rises</a:t>
            </a: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6. warm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air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rises!</a:t>
            </a:r>
          </a:p>
        </p:txBody>
      </p:sp>
      <p:sp>
        <p:nvSpPr>
          <p:cNvPr id="21510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2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4" name="Right Arrow 22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1515" name="Right Arrow 25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5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3556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23557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7. </a:t>
            </a:r>
            <a:r>
              <a:rPr lang="en-US" sz="4000" b="1" dirty="0" err="1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Coriolis</a:t>
            </a: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 turns flow to right</a:t>
            </a:r>
          </a:p>
        </p:txBody>
      </p:sp>
      <p:sp>
        <p:nvSpPr>
          <p:cNvPr id="2355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23560" name="Right Arrow 14"/>
          <p:cNvSpPr>
            <a:spLocks noChangeArrowheads="1"/>
          </p:cNvSpPr>
          <p:nvPr/>
        </p:nvSpPr>
        <p:spPr bwMode="auto">
          <a:xfrm>
            <a:off x="6019800" y="1219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561" name="Right Arrow 15"/>
          <p:cNvSpPr>
            <a:spLocks noChangeArrowheads="1"/>
          </p:cNvSpPr>
          <p:nvPr/>
        </p:nvSpPr>
        <p:spPr bwMode="auto">
          <a:xfrm flipH="1">
            <a:off x="533400" y="1219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933700" y="4114800"/>
            <a:ext cx="3314700" cy="1066800"/>
            <a:chOff x="3429000" y="4114800"/>
            <a:chExt cx="2209800" cy="1295400"/>
          </a:xfrm>
        </p:grpSpPr>
        <p:sp>
          <p:nvSpPr>
            <p:cNvPr id="23569" name="Rectangle 22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70" name="Curved Up Arrow 17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23571" name="Curved Down Arrow 20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 flipH="1">
            <a:off x="2057400" y="1371600"/>
            <a:ext cx="4724400" cy="1066800"/>
            <a:chOff x="3352800" y="4114800"/>
            <a:chExt cx="2286000" cy="1295400"/>
          </a:xfrm>
        </p:grpSpPr>
        <p:sp>
          <p:nvSpPr>
            <p:cNvPr id="23566" name="Rectangle 27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7" name="Curved Up Arrow 2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23568" name="Curved Down Arrow 29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23564" name="Up Arrow 3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505200" y="2286000"/>
            <a:ext cx="1981200" cy="2057400"/>
          </a:xfrm>
          <a:prstGeom prst="ellipse">
            <a:avLst/>
          </a:prstGeom>
          <a:solidFill>
            <a:srgbClr val="E0A94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Warm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Core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Vortex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D01EB7"/>
              </a:solidFill>
              <a:latin typeface="Times" pitchFamily="-84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pitchFamily="-84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latin typeface="Times" pitchFamily="-84" charset="0"/>
              </a:rPr>
              <a:t>HW: use The Primitive Equations to compute how a local heating J drives flow in an initially motionless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causes increased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heated column</a:t>
            </a: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hot column pushes wind outward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4. Surface pressure drops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Dp/Dt; Holton eq. 3.44)</a:t>
            </a:r>
            <a:endParaRPr lang="en-US" sz="3200" b="1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 eaLnBrk="0" fontAlgn="base" hangingPunct="0">
                <a:spcBef>
                  <a:spcPct val="50000"/>
                </a:spcBef>
                <a:spcAft>
                  <a:spcPct val="0"/>
                </a:spcAft>
                <a:buFontTx/>
                <a:buAutoNum type="arabicPeriod"/>
                <a:defRPr/>
              </a:pP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causes </a:t>
              </a: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T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to increase   </a:t>
              </a:r>
              <a:endPara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FF"/>
                  </a:solidFill>
                </a:rPr>
                <a:t>net change of T =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5400" y="1905000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6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D01EB7"/>
              </a:solidFill>
              <a:latin typeface="Times" pitchFamily="-84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pitchFamily="-84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Low 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hot column pulls wind inward</a:t>
            </a:r>
            <a:r>
              <a:rPr lang="en-US" sz="32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6. Hot air rises (finally!)</a:t>
            </a:r>
            <a:endParaRPr lang="en-US" sz="3200" b="1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FF"/>
                </a:solidFill>
                <a:latin typeface="Symbol" pitchFamily="-84" charset="2"/>
              </a:rPr>
              <a:t>w</a:t>
            </a:r>
            <a:r>
              <a:rPr lang="en-US" sz="2400">
                <a:solidFill>
                  <a:srgbClr val="0000FF"/>
                </a:solidFill>
              </a:rPr>
              <a:t> =~  </a:t>
            </a:r>
            <a:r>
              <a:rPr lang="en-US" sz="2400">
                <a:solidFill>
                  <a:srgbClr val="0000FF"/>
                </a:solidFill>
                <a:latin typeface="Symbol" pitchFamily="-84" charset="2"/>
              </a:rPr>
              <a:t>r</a:t>
            </a:r>
            <a:r>
              <a:rPr lang="en-US" sz="2400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latin typeface="Times" pitchFamily="-84" charset="0"/>
              </a:rPr>
              <a:t>HW: use The Primitive Equations to compute how a local heating J drives flow in an initially motionless atmosphere</a:t>
            </a:r>
          </a:p>
        </p:txBody>
      </p:sp>
    </p:spTree>
    <p:extLst>
      <p:ext uri="{BB962C8B-B14F-4D97-AF65-F5344CB8AC3E}">
        <p14:creationId xmlns:p14="http://schemas.microsoft.com/office/powerpoint/2010/main" val="263958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cooled air sinks and a cool core vortex develops: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838200" y="13716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Cooled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thinner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6019800" y="12954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5607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IR cooling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-84" charset="2"/>
              <a:buChar char="à"/>
            </a:pPr>
            <a:r>
              <a:rPr lang="en-US" sz="2400">
                <a:solidFill>
                  <a:srgbClr val="000000"/>
                </a:solidFill>
              </a:rPr>
              <a:t>cold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air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71600" y="2271713"/>
            <a:ext cx="5641975" cy="2041525"/>
            <a:chOff x="1371600" y="2270984"/>
            <a:chExt cx="5641474" cy="2041876"/>
          </a:xfrm>
        </p:grpSpPr>
        <p:sp>
          <p:nvSpPr>
            <p:cNvPr id="25609" name="Freeform 14"/>
            <p:cNvSpPr>
              <a:spLocks noChangeArrowheads="1"/>
            </p:cNvSpPr>
            <p:nvPr/>
          </p:nvSpPr>
          <p:spPr bwMode="auto">
            <a:xfrm>
              <a:off x="1371600" y="2402751"/>
              <a:ext cx="5641474" cy="797649"/>
            </a:xfrm>
            <a:custGeom>
              <a:avLst/>
              <a:gdLst>
                <a:gd name="T0" fmla="*/ 0 w 6336632"/>
                <a:gd name="T1" fmla="*/ 187158 h 797649"/>
                <a:gd name="T2" fmla="*/ 1405623 w 6336632"/>
                <a:gd name="T3" fmla="*/ 147053 h 797649"/>
                <a:gd name="T4" fmla="*/ 2424462 w 6336632"/>
                <a:gd name="T5" fmla="*/ 788737 h 797649"/>
                <a:gd name="T6" fmla="*/ 3245195 w 6336632"/>
                <a:gd name="T7" fmla="*/ 93579 h 797649"/>
                <a:gd name="T8" fmla="*/ 4367807 w 6336632"/>
                <a:gd name="T9" fmla="*/ 227264 h 797649"/>
                <a:gd name="T10" fmla="*/ 4471578 w 6336632"/>
                <a:gd name="T11" fmla="*/ 240632 h 797649"/>
                <a:gd name="T12" fmla="*/ 4471578 w 6336632"/>
                <a:gd name="T13" fmla="*/ 240632 h 7976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36632"/>
                <a:gd name="T22" fmla="*/ 0 h 797649"/>
                <a:gd name="T23" fmla="*/ 6336632 w 6336632"/>
                <a:gd name="T24" fmla="*/ 797649 h 7976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36632" h="797649">
                  <a:moveTo>
                    <a:pt x="0" y="187158"/>
                  </a:moveTo>
                  <a:cubicBezTo>
                    <a:pt x="709640" y="116974"/>
                    <a:pt x="1419281" y="46790"/>
                    <a:pt x="1991895" y="147053"/>
                  </a:cubicBezTo>
                  <a:cubicBezTo>
                    <a:pt x="2564509" y="247316"/>
                    <a:pt x="3001210" y="797649"/>
                    <a:pt x="3435684" y="788737"/>
                  </a:cubicBezTo>
                  <a:cubicBezTo>
                    <a:pt x="3870158" y="779825"/>
                    <a:pt x="4139755" y="187158"/>
                    <a:pt x="4598737" y="93579"/>
                  </a:cubicBezTo>
                  <a:cubicBezTo>
                    <a:pt x="5057719" y="0"/>
                    <a:pt x="6189579" y="227264"/>
                    <a:pt x="6189579" y="227264"/>
                  </a:cubicBezTo>
                  <a:lnTo>
                    <a:pt x="6336632" y="240632"/>
                  </a:lnTo>
                </a:path>
              </a:pathLst>
            </a:custGeom>
            <a:noFill/>
            <a:ln w="38100">
              <a:solidFill>
                <a:srgbClr val="00009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0" name="TextBox 15"/>
            <p:cNvSpPr txBox="1">
              <a:spLocks noChangeArrowheads="1"/>
            </p:cNvSpPr>
            <p:nvPr/>
          </p:nvSpPr>
          <p:spPr bwMode="auto">
            <a:xfrm rot="-2465824">
              <a:off x="4499059" y="2270984"/>
              <a:ext cx="86904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200 mb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surface</a:t>
              </a:r>
            </a:p>
          </p:txBody>
        </p:sp>
        <p:sp>
          <p:nvSpPr>
            <p:cNvPr id="25611" name="TextBox 9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1981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1. 200 mb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surface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bulges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downward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cooled air sinks and a cool core vortex develops: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the Primitive Equation view. 7 logical steps</a:t>
            </a:r>
          </a:p>
        </p:txBody>
      </p:sp>
      <p:sp>
        <p:nvSpPr>
          <p:cNvPr id="27652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3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818 h 797649"/>
              <a:gd name="T2" fmla="*/ 1405873 w 6336632"/>
              <a:gd name="T3" fmla="*/ 146787 h 797649"/>
              <a:gd name="T4" fmla="*/ 2424893 w 6336632"/>
              <a:gd name="T5" fmla="*/ 787306 h 797649"/>
              <a:gd name="T6" fmla="*/ 3245772 w 6336632"/>
              <a:gd name="T7" fmla="*/ 93409 h 797649"/>
              <a:gd name="T8" fmla="*/ 4368582 w 6336632"/>
              <a:gd name="T9" fmla="*/ 226852 h 797649"/>
              <a:gd name="T10" fmla="*/ 4472372 w 6336632"/>
              <a:gd name="T11" fmla="*/ 240196 h 797649"/>
              <a:gd name="T12" fmla="*/ 4472372 w 6336632"/>
              <a:gd name="T13" fmla="*/ 240196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5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6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114800" y="2438400"/>
            <a:ext cx="4876800" cy="2590800"/>
            <a:chOff x="4114800" y="2438400"/>
            <a:chExt cx="4876800" cy="2590800"/>
          </a:xfrm>
        </p:grpSpPr>
        <p:cxnSp>
          <p:nvCxnSpPr>
            <p:cNvPr id="27658" name="Curved Connector 17"/>
            <p:cNvCxnSpPr>
              <a:cxnSpLocks noChangeShapeType="1"/>
            </p:cNvCxnSpPr>
            <p:nvPr/>
          </p:nvCxnSpPr>
          <p:spPr bwMode="auto">
            <a:xfrm rot="10800000" flipV="1">
              <a:off x="4724400" y="2438400"/>
              <a:ext cx="3200400" cy="24384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6400800" y="3124200"/>
              <a:ext cx="2590800" cy="15696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4. more mass of air in column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= higher surface pressure</a:t>
              </a:r>
            </a:p>
          </p:txBody>
        </p:sp>
        <p:sp>
          <p:nvSpPr>
            <p:cNvPr id="27660" name="TextBox 23"/>
            <p:cNvSpPr txBox="1">
              <a:spLocks noChangeArrowheads="1"/>
            </p:cNvSpPr>
            <p:nvPr/>
          </p:nvSpPr>
          <p:spPr bwMode="auto">
            <a:xfrm>
              <a:off x="4114800" y="4198203"/>
              <a:ext cx="1143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800">
                  <a:solidFill>
                    <a:srgbClr val="FF0000"/>
                  </a:solidFill>
                </a:rPr>
                <a:t>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cooled air sinks and a cool core vortex develops: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the Primitive Equation view. 7 logical steps</a:t>
            </a:r>
          </a:p>
        </p:txBody>
      </p:sp>
      <p:sp>
        <p:nvSpPr>
          <p:cNvPr id="29700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1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818 h 797649"/>
              <a:gd name="T2" fmla="*/ 1405873 w 6336632"/>
              <a:gd name="T3" fmla="*/ 146787 h 797649"/>
              <a:gd name="T4" fmla="*/ 2424893 w 6336632"/>
              <a:gd name="T5" fmla="*/ 787306 h 797649"/>
              <a:gd name="T6" fmla="*/ 3245772 w 6336632"/>
              <a:gd name="T7" fmla="*/ 93409 h 797649"/>
              <a:gd name="T8" fmla="*/ 4368582 w 6336632"/>
              <a:gd name="T9" fmla="*/ 226852 h 797649"/>
              <a:gd name="T10" fmla="*/ 4472372 w 6336632"/>
              <a:gd name="T11" fmla="*/ 240196 h 797649"/>
              <a:gd name="T12" fmla="*/ 4472372 w 6336632"/>
              <a:gd name="T13" fmla="*/ 240196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2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3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4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sp>
        <p:nvSpPr>
          <p:cNvPr id="16" name="Down Arrow 15"/>
          <p:cNvSpPr>
            <a:spLocks noChangeArrowheads="1"/>
          </p:cNvSpPr>
          <p:nvPr/>
        </p:nvSpPr>
        <p:spPr bwMode="auto">
          <a:xfrm>
            <a:off x="3352800" y="3124200"/>
            <a:ext cx="2057400" cy="137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</a:rPr>
              <a:t>6. Cold air sinks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143000" y="3886200"/>
            <a:ext cx="7010400" cy="1524000"/>
            <a:chOff x="1143000" y="3886200"/>
            <a:chExt cx="7010400" cy="1524000"/>
          </a:xfrm>
        </p:grpSpPr>
        <p:sp>
          <p:nvSpPr>
            <p:cNvPr id="29708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  <p:sp>
          <p:nvSpPr>
            <p:cNvPr id="29709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</p:grpSp>
      <p:sp>
        <p:nvSpPr>
          <p:cNvPr id="29707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cooled air sinks and a cool core vortex develops: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ahoma" pitchFamily="-8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7. Coriolis force turns the winds</a:t>
            </a:r>
          </a:p>
        </p:txBody>
      </p:sp>
      <p:sp>
        <p:nvSpPr>
          <p:cNvPr id="31748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1749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1750" name="Right Arrow 16"/>
          <p:cNvSpPr>
            <a:spLocks noChangeArrowheads="1"/>
          </p:cNvSpPr>
          <p:nvPr/>
        </p:nvSpPr>
        <p:spPr bwMode="auto">
          <a:xfrm>
            <a:off x="914400" y="1600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143000" y="3886200"/>
            <a:ext cx="6705600" cy="1524000"/>
            <a:chOff x="1143000" y="3886200"/>
            <a:chExt cx="7010400" cy="1524000"/>
          </a:xfrm>
          <a:solidFill>
            <a:srgbClr val="0000FF"/>
          </a:solidFill>
        </p:grpSpPr>
        <p:sp>
          <p:nvSpPr>
            <p:cNvPr id="20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175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2514600" y="2514600"/>
            <a:ext cx="3657600" cy="20574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core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Vortex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 flipH="1">
            <a:off x="2133600" y="4114800"/>
            <a:ext cx="4724400" cy="1066800"/>
            <a:chOff x="3352800" y="4114800"/>
            <a:chExt cx="2286000" cy="1295400"/>
          </a:xfrm>
        </p:grpSpPr>
        <p:sp>
          <p:nvSpPr>
            <p:cNvPr id="31760" name="Rectangle 25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61" name="Curved Up Arrow 26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31762" name="Curved Down Arrow 27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31755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743200" y="1828800"/>
            <a:ext cx="3314700" cy="1066800"/>
            <a:chOff x="3429000" y="4114800"/>
            <a:chExt cx="2209800" cy="1295400"/>
          </a:xfrm>
        </p:grpSpPr>
        <p:sp>
          <p:nvSpPr>
            <p:cNvPr id="31757" name="Rectangle 17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8" name="Curved Up Arrow 1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31759" name="Curved Down Arrow 23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6F73-582F-DA43-8246-69B35436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26E6-EF97-A943-85EF-09CCC7B2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Open the bundle </a:t>
            </a:r>
            <a:r>
              <a:rPr lang="en-US" dirty="0">
                <a:solidFill>
                  <a:srgbClr val="FF0000"/>
                </a:solidFill>
              </a:rPr>
              <a:t>11-10-98 PV budget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Orient yourself to its displays, in </a:t>
            </a:r>
            <a:r>
              <a:rPr lang="en-US" b="1" dirty="0"/>
              <a:t>both windows 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pole-to-pole transect</a:t>
            </a:r>
            <a:r>
              <a:rPr lang="en-US" dirty="0"/>
              <a:t> of the </a:t>
            </a:r>
            <a:r>
              <a:rPr lang="en-US" b="1" dirty="0"/>
              <a:t>zonal mean</a:t>
            </a:r>
            <a:r>
              <a:rPr lang="en-US" dirty="0"/>
              <a:t> heating rates (averaged around the whole Earth)</a:t>
            </a:r>
          </a:p>
          <a:p>
            <a:pPr lvl="1"/>
            <a:r>
              <a:rPr lang="en-US" dirty="0"/>
              <a:t>A map view with many displays (including </a:t>
            </a:r>
            <a:r>
              <a:rPr lang="en-US" b="1" dirty="0"/>
              <a:t>movable cross sections</a:t>
            </a:r>
            <a:r>
              <a:rPr lang="en-US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5290C-0850-6241-994B-148BCC60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16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32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The geostrophically balanced polar vortex: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The Coriolis force on the westerly jet stream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prevents cold pool of Arctic air from sinking down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and covering the whole Northern Hemisphere</a:t>
            </a:r>
          </a:p>
        </p:txBody>
      </p:sp>
      <p:sp>
        <p:nvSpPr>
          <p:cNvPr id="33796" name="Oval 28"/>
          <p:cNvSpPr>
            <a:spLocks noChangeArrowheads="1"/>
          </p:cNvSpPr>
          <p:nvPr/>
        </p:nvSpPr>
        <p:spPr bwMode="auto">
          <a:xfrm>
            <a:off x="2362200" y="2667000"/>
            <a:ext cx="4038600" cy="2133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Heavy cold air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would like to sink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if it could</a:t>
            </a:r>
          </a:p>
        </p:txBody>
      </p:sp>
      <p:sp>
        <p:nvSpPr>
          <p:cNvPr id="33797" name="Curved Up Arrow 26"/>
          <p:cNvSpPr>
            <a:spLocks noChangeArrowheads="1"/>
          </p:cNvSpPr>
          <p:nvPr/>
        </p:nvSpPr>
        <p:spPr bwMode="auto">
          <a:xfrm flipH="1">
            <a:off x="2133600" y="4679950"/>
            <a:ext cx="4410075" cy="501650"/>
          </a:xfrm>
          <a:prstGeom prst="curvedUp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8" name="Curved Down Arrow 27"/>
          <p:cNvSpPr>
            <a:spLocks noChangeArrowheads="1"/>
          </p:cNvSpPr>
          <p:nvPr/>
        </p:nvSpPr>
        <p:spPr bwMode="auto">
          <a:xfrm>
            <a:off x="2290763" y="4178300"/>
            <a:ext cx="4410075" cy="501650"/>
          </a:xfrm>
          <a:prstGeom prst="curvedDown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9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0" name="Curved Up Arrow 18"/>
          <p:cNvSpPr>
            <a:spLocks noChangeArrowheads="1"/>
          </p:cNvSpPr>
          <p:nvPr/>
        </p:nvSpPr>
        <p:spPr bwMode="auto">
          <a:xfrm>
            <a:off x="2857500" y="2393950"/>
            <a:ext cx="3200400" cy="501650"/>
          </a:xfrm>
          <a:prstGeom prst="curvedUp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1" name="Curved Down Arrow 23"/>
          <p:cNvSpPr>
            <a:spLocks noChangeArrowheads="1"/>
          </p:cNvSpPr>
          <p:nvPr/>
        </p:nvSpPr>
        <p:spPr bwMode="auto">
          <a:xfrm flipH="1">
            <a:off x="2743200" y="1892300"/>
            <a:ext cx="3200400" cy="501650"/>
          </a:xfrm>
          <a:prstGeom prst="curvedDown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33803" name="Notched Right Arrow 22"/>
          <p:cNvSpPr>
            <a:spLocks noChangeArrowheads="1"/>
          </p:cNvSpPr>
          <p:nvPr/>
        </p:nvSpPr>
        <p:spPr bwMode="auto">
          <a:xfrm>
            <a:off x="29845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  <p:sp>
        <p:nvSpPr>
          <p:cNvPr id="33804" name="Notched Right Arrow 24"/>
          <p:cNvSpPr>
            <a:spLocks noChangeArrowheads="1"/>
          </p:cNvSpPr>
          <p:nvPr/>
        </p:nvSpPr>
        <p:spPr bwMode="auto">
          <a:xfrm>
            <a:off x="59563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</a:t>
            </a:r>
          </a:p>
        </p:txBody>
      </p:sp>
      <p:sp>
        <p:nvSpPr>
          <p:cNvPr id="33805" name="Notched Right Arrow 29"/>
          <p:cNvSpPr>
            <a:spLocks noChangeArrowheads="1"/>
          </p:cNvSpPr>
          <p:nvPr/>
        </p:nvSpPr>
        <p:spPr bwMode="auto">
          <a:xfrm flipH="1">
            <a:off x="19050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Cor.</a:t>
            </a:r>
          </a:p>
        </p:txBody>
      </p:sp>
      <p:sp>
        <p:nvSpPr>
          <p:cNvPr id="33806" name="Notched Right Arrow 30"/>
          <p:cNvSpPr>
            <a:spLocks noChangeArrowheads="1"/>
          </p:cNvSpPr>
          <p:nvPr/>
        </p:nvSpPr>
        <p:spPr bwMode="auto">
          <a:xfrm flipH="1">
            <a:off x="48768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Polar and stratospheric "Reservoirs" </a:t>
            </a:r>
            <a:br>
              <a:rPr lang="en-US"/>
            </a:br>
            <a:r>
              <a:rPr lang="en-US"/>
              <a:t>of </a:t>
            </a:r>
            <a:r>
              <a:rPr lang="en-US">
                <a:latin typeface="Symbol" charset="2"/>
                <a:cs typeface="Symbol" charset="2"/>
              </a:rPr>
              <a:t>z</a:t>
            </a:r>
            <a:r>
              <a:rPr lang="en-US" baseline="-25000"/>
              <a:t>a </a:t>
            </a:r>
            <a:r>
              <a:rPr lang="en-US"/>
              <a:t>or PV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534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Potential vorticity: </a:t>
            </a:r>
            <a:r>
              <a:rPr lang="en-US" b="1"/>
              <a:t>PV = -g </a:t>
            </a:r>
            <a:r>
              <a:rPr lang="en-US" b="1">
                <a:latin typeface="Symbol" charset="2"/>
                <a:cs typeface="Symbol" charset="2"/>
              </a:rPr>
              <a:t>z</a:t>
            </a:r>
            <a:r>
              <a:rPr lang="en-US" b="1" baseline="-25000"/>
              <a:t>a </a:t>
            </a:r>
            <a:r>
              <a:rPr lang="en-US" b="1"/>
              <a:t>(∂</a:t>
            </a:r>
            <a:r>
              <a:rPr lang="en-US" b="1">
                <a:latin typeface="Symbol" charset="2"/>
                <a:cs typeface="Symbol" charset="2"/>
              </a:rPr>
              <a:t>q</a:t>
            </a:r>
            <a:r>
              <a:rPr lang="en-US" b="1"/>
              <a:t>/∂p)</a:t>
            </a:r>
          </a:p>
          <a:p>
            <a:endParaRPr lang="en-US" b="1"/>
          </a:p>
          <a:p>
            <a:pPr lvl="1"/>
            <a:r>
              <a:rPr lang="en-US"/>
              <a:t>The polar latitudes, where f is large, are a "reservoir" of high PV even when there is no wind!</a:t>
            </a:r>
          </a:p>
          <a:p>
            <a:pPr lvl="1"/>
            <a:endParaRPr lang="en-US"/>
          </a:p>
          <a:p>
            <a:pPr lvl="1"/>
            <a:r>
              <a:rPr lang="en-US"/>
              <a:t>The stratosphere where (∂</a:t>
            </a:r>
            <a:r>
              <a:rPr lang="en-US">
                <a:latin typeface="Symbol" charset="2"/>
                <a:cs typeface="Symbol" charset="2"/>
              </a:rPr>
              <a:t>q</a:t>
            </a:r>
            <a:r>
              <a:rPr lang="en-US"/>
              <a:t>/∂p) is large is a "reservoir" of PV even when there is no wind! </a:t>
            </a:r>
          </a:p>
          <a:p>
            <a:pPr lvl="1"/>
            <a:endParaRPr lang="en-US"/>
          </a:p>
          <a:p>
            <a:pPr lvl="1"/>
            <a:r>
              <a:rPr lang="en-US"/>
              <a:t>When </a:t>
            </a:r>
            <a:r>
              <a:rPr lang="en-US">
                <a:solidFill>
                  <a:srgbClr val="FF0000"/>
                </a:solidFill>
              </a:rPr>
              <a:t>tentacles </a:t>
            </a:r>
            <a:r>
              <a:rPr lang="en-US"/>
              <a:t>or </a:t>
            </a:r>
            <a:r>
              <a:rPr lang="en-US">
                <a:solidFill>
                  <a:srgbClr val="FF0000"/>
                </a:solidFill>
              </a:rPr>
              <a:t>pieces </a:t>
            </a:r>
            <a:r>
              <a:rPr lang="en-US"/>
              <a:t>of the </a:t>
            </a:r>
            <a:r>
              <a:rPr lang="en-US">
                <a:solidFill>
                  <a:srgbClr val="FF0000"/>
                </a:solidFill>
              </a:rPr>
              <a:t>polar &amp; stratospheric  </a:t>
            </a:r>
            <a:r>
              <a:rPr lang="en-US" b="1">
                <a:solidFill>
                  <a:srgbClr val="FF0000"/>
                </a:solidFill>
              </a:rPr>
              <a:t>PIZZA or OCTOPUS of PV </a:t>
            </a:r>
            <a:r>
              <a:rPr lang="en-US"/>
              <a:t>stretch or break off into the midlatitudes, they become our upper-tropospheric synoptic cyclones. </a:t>
            </a:r>
          </a:p>
        </p:txBody>
      </p:sp>
    </p:spTree>
    <p:extLst>
      <p:ext uri="{BB962C8B-B14F-4D97-AF65-F5344CB8AC3E}">
        <p14:creationId xmlns:p14="http://schemas.microsoft.com/office/powerpoint/2010/main" val="461603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464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1598613"/>
            <a:ext cx="8229600" cy="1143000"/>
          </a:xfrm>
        </p:spPr>
        <p:txBody>
          <a:bodyPr/>
          <a:lstStyle/>
          <a:p>
            <a:endParaRPr lang="en-US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50180" name="Picture 3"/>
          <p:cNvPicPr>
            <a:picLocks noChangeAspect="1"/>
          </p:cNvPicPr>
          <p:nvPr/>
        </p:nvPicPr>
        <p:blipFill>
          <a:blip r:embed="rId2"/>
          <a:srcRect b="43303"/>
          <a:stretch>
            <a:fillRect/>
          </a:stretch>
        </p:blipFill>
        <p:spPr bwMode="auto">
          <a:xfrm>
            <a:off x="647700" y="1431925"/>
            <a:ext cx="7848600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3192238" y="3386613"/>
            <a:ext cx="2041525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COOL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CORE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508410" y="1720631"/>
            <a:ext cx="1676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warm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995613" y="2376488"/>
            <a:ext cx="2697162" cy="1196975"/>
            <a:chOff x="2801938" y="1871663"/>
            <a:chExt cx="2697162" cy="1196280"/>
          </a:xfrm>
        </p:grpSpPr>
        <p:sp>
          <p:nvSpPr>
            <p:cNvPr id="17" name="Curved Up Arrow 16"/>
            <p:cNvSpPr/>
            <p:nvPr/>
          </p:nvSpPr>
          <p:spPr>
            <a:xfrm>
              <a:off x="2998788" y="2357156"/>
              <a:ext cx="2500312" cy="523571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urved Up Arrow 17"/>
            <p:cNvSpPr/>
            <p:nvPr/>
          </p:nvSpPr>
          <p:spPr>
            <a:xfrm flipH="1" flipV="1">
              <a:off x="2801938" y="1871663"/>
              <a:ext cx="2671762" cy="466454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192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cyclonic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(Trof)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1204913" y="2178050"/>
            <a:ext cx="1711325" cy="11525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204913" y="3735388"/>
            <a:ext cx="1711325" cy="1154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6238" y="1793875"/>
            <a:ext cx="36068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5188" y="1790700"/>
            <a:ext cx="36068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5413" y="1790700"/>
            <a:ext cx="36068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Unsheared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advection of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,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u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,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v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,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vort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, PV: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no breaking of balance</a:t>
            </a:r>
          </a:p>
        </p:txBody>
      </p:sp>
    </p:spTree>
    <p:extLst>
      <p:ext uri="{BB962C8B-B14F-4D97-AF65-F5344CB8AC3E}">
        <p14:creationId xmlns:p14="http://schemas.microsoft.com/office/powerpoint/2010/main" val="419020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Sheared </a:t>
            </a:r>
            <a:r>
              <a:rPr lang="en-US" dirty="0"/>
              <a:t>advection </a:t>
            </a:r>
            <a:br>
              <a:rPr lang="en-US" dirty="0"/>
            </a:br>
            <a:r>
              <a:rPr lang="en-US" dirty="0"/>
              <a:t>breaks thermal wind balance </a:t>
            </a:r>
          </a:p>
        </p:txBody>
      </p:sp>
      <p:pic>
        <p:nvPicPr>
          <p:cNvPr id="52227" name="Picture 3"/>
          <p:cNvPicPr>
            <a:picLocks noChangeAspect="1"/>
          </p:cNvPicPr>
          <p:nvPr/>
        </p:nvPicPr>
        <p:blipFill>
          <a:blip r:embed="rId2">
            <a:alphaModFix amt="27000"/>
          </a:blip>
          <a:srcRect b="27785"/>
          <a:stretch>
            <a:fillRect/>
          </a:stretch>
        </p:blipFill>
        <p:spPr bwMode="auto">
          <a:xfrm>
            <a:off x="617538" y="1397000"/>
            <a:ext cx="78486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1204913" y="2251075"/>
            <a:ext cx="1711325" cy="11541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204913" y="3810000"/>
            <a:ext cx="1360487" cy="11525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204913" y="5040313"/>
            <a:ext cx="674687" cy="1154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Quad Arrow Callout 13"/>
          <p:cNvSpPr/>
          <p:nvPr/>
        </p:nvSpPr>
        <p:spPr>
          <a:xfrm>
            <a:off x="3863988" y="1065614"/>
            <a:ext cx="3706195" cy="3755479"/>
          </a:xfrm>
          <a:prstGeom prst="quadArrowCallout">
            <a:avLst>
              <a:gd name="adj1" fmla="val 5228"/>
              <a:gd name="adj2" fmla="val 18515"/>
              <a:gd name="adj3" fmla="val 18515"/>
              <a:gd name="adj4" fmla="val 48123"/>
            </a:avLst>
          </a:prstGeom>
          <a:solidFill>
            <a:srgbClr val="FF0000"/>
          </a:solidFill>
          <a:ln w="762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>
              <a:rot lat="18299982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Coriolis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force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43400" y="2451100"/>
            <a:ext cx="2697163" cy="1009650"/>
            <a:chOff x="2801938" y="1871663"/>
            <a:chExt cx="2697162" cy="1009650"/>
          </a:xfrm>
        </p:grpSpPr>
        <p:sp>
          <p:nvSpPr>
            <p:cNvPr id="17" name="Curved Up Arrow 16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urved Up Arrow 17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238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-84" charset="2"/>
                <a:ea typeface="Symbol" pitchFamily="-84" charset="2"/>
                <a:cs typeface="Symbol" pitchFamily="-84" charset="2"/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519488" y="3370263"/>
            <a:ext cx="2041525" cy="1754187"/>
            <a:chOff x="3520056" y="3369657"/>
            <a:chExt cx="2041525" cy="3776887"/>
          </a:xfrm>
        </p:grpSpPr>
        <p:sp>
          <p:nvSpPr>
            <p:cNvPr id="23" name="TextBox 6"/>
            <p:cNvSpPr txBox="1">
              <a:spLocks noChangeArrowheads="1"/>
            </p:cNvSpPr>
            <p:nvPr/>
          </p:nvSpPr>
          <p:spPr bwMode="auto">
            <a:xfrm>
              <a:off x="3520056" y="3369657"/>
              <a:ext cx="2041525" cy="37768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COOL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CORE</a:t>
              </a:r>
            </a:p>
          </p:txBody>
        </p:sp>
        <p:sp>
          <p:nvSpPr>
            <p:cNvPr id="52235" name="Rectangle 23"/>
            <p:cNvSpPr>
              <a:spLocks noChangeArrowheads="1"/>
            </p:cNvSpPr>
            <p:nvPr/>
          </p:nvSpPr>
          <p:spPr bwMode="auto">
            <a:xfrm>
              <a:off x="4005923" y="3369657"/>
              <a:ext cx="1043876" cy="9939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Z Trof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14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Sheared </a:t>
            </a:r>
            <a:r>
              <a:rPr lang="en-US" dirty="0"/>
              <a:t>advection </a:t>
            </a:r>
            <a:br>
              <a:rPr lang="en-US" dirty="0"/>
            </a:br>
            <a:r>
              <a:rPr lang="en-US" dirty="0"/>
              <a:t>breaks thermal wind balance </a:t>
            </a:r>
          </a:p>
        </p:txBody>
      </p:sp>
      <p:pic>
        <p:nvPicPr>
          <p:cNvPr id="53251" name="Picture 3"/>
          <p:cNvPicPr>
            <a:picLocks noChangeAspect="1"/>
          </p:cNvPicPr>
          <p:nvPr/>
        </p:nvPicPr>
        <p:blipFill>
          <a:blip r:embed="rId2">
            <a:alphaModFix amt="27000"/>
          </a:blip>
          <a:srcRect b="27785"/>
          <a:stretch>
            <a:fillRect/>
          </a:stretch>
        </p:blipFill>
        <p:spPr bwMode="auto">
          <a:xfrm>
            <a:off x="617538" y="1397000"/>
            <a:ext cx="78486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1204913" y="2251075"/>
            <a:ext cx="1711325" cy="11541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204913" y="3810000"/>
            <a:ext cx="1360487" cy="11525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204913" y="5040313"/>
            <a:ext cx="674687" cy="1154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Quad Arrow Callout 13"/>
          <p:cNvSpPr/>
          <p:nvPr/>
        </p:nvSpPr>
        <p:spPr>
          <a:xfrm>
            <a:off x="3863988" y="1065614"/>
            <a:ext cx="3706195" cy="3755479"/>
          </a:xfrm>
          <a:prstGeom prst="quadArrowCallout">
            <a:avLst>
              <a:gd name="adj1" fmla="val 5228"/>
              <a:gd name="adj2" fmla="val 18515"/>
              <a:gd name="adj3" fmla="val 18515"/>
              <a:gd name="adj4" fmla="val 48123"/>
            </a:avLst>
          </a:prstGeom>
          <a:solidFill>
            <a:srgbClr val="FF0000"/>
          </a:solidFill>
          <a:ln w="762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>
              <a:rot lat="18299982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imbalanced force =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acceleration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43400" y="2451100"/>
            <a:ext cx="2697163" cy="1009650"/>
            <a:chOff x="2801938" y="1871663"/>
            <a:chExt cx="2697162" cy="1009650"/>
          </a:xfrm>
        </p:grpSpPr>
        <p:sp>
          <p:nvSpPr>
            <p:cNvPr id="17" name="Curved Up Arrow 16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urved Up Arrow 17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66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-84" charset="2"/>
                <a:ea typeface="Symbol" pitchFamily="-84" charset="2"/>
                <a:cs typeface="Symbol" pitchFamily="-84" charset="2"/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519488" y="3370263"/>
            <a:ext cx="2041525" cy="1754187"/>
            <a:chOff x="3520056" y="3369657"/>
            <a:chExt cx="2041525" cy="3776887"/>
          </a:xfrm>
        </p:grpSpPr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>
              <a:off x="3520056" y="3369657"/>
              <a:ext cx="2041525" cy="37768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COOL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CORE</a:t>
              </a:r>
            </a:p>
          </p:txBody>
        </p:sp>
        <p:sp>
          <p:nvSpPr>
            <p:cNvPr id="53263" name="Rectangle 24"/>
            <p:cNvSpPr>
              <a:spLocks noChangeArrowheads="1"/>
            </p:cNvSpPr>
            <p:nvPr/>
          </p:nvSpPr>
          <p:spPr bwMode="auto">
            <a:xfrm>
              <a:off x="4005923" y="3369657"/>
              <a:ext cx="1043876" cy="9939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Z Trof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4540250" y="4821238"/>
            <a:ext cx="2466975" cy="1455737"/>
            <a:chOff x="4540819" y="4821093"/>
            <a:chExt cx="2466668" cy="1455215"/>
          </a:xfrm>
        </p:grpSpPr>
        <p:sp>
          <p:nvSpPr>
            <p:cNvPr id="27" name="Bent-Up Arrow 26"/>
            <p:cNvSpPr/>
            <p:nvPr/>
          </p:nvSpPr>
          <p:spPr>
            <a:xfrm>
              <a:off x="4540819" y="4821093"/>
              <a:ext cx="1455557" cy="1158459"/>
            </a:xfrm>
            <a:prstGeom prst="bentUp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Bent-Up Arrow 27"/>
            <p:cNvSpPr/>
            <p:nvPr/>
          </p:nvSpPr>
          <p:spPr>
            <a:xfrm flipH="1">
              <a:off x="5434471" y="4821093"/>
              <a:ext cx="1573016" cy="1126721"/>
            </a:xfrm>
            <a:prstGeom prst="bentUp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61" name="TextBox 25"/>
            <p:cNvSpPr txBox="1">
              <a:spLocks noChangeArrowheads="1"/>
            </p:cNvSpPr>
            <p:nvPr/>
          </p:nvSpPr>
          <p:spPr bwMode="auto">
            <a:xfrm>
              <a:off x="5513350" y="5352978"/>
              <a:ext cx="1296988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7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Sheared </a:t>
            </a:r>
            <a:r>
              <a:rPr lang="en-US" dirty="0"/>
              <a:t>advection </a:t>
            </a:r>
            <a:br>
              <a:rPr lang="en-US" dirty="0"/>
            </a:br>
            <a:r>
              <a:rPr lang="en-US" dirty="0"/>
              <a:t>breaks thermal wind balance </a:t>
            </a:r>
          </a:p>
        </p:txBody>
      </p:sp>
      <p:pic>
        <p:nvPicPr>
          <p:cNvPr id="53251" name="Picture 3"/>
          <p:cNvPicPr>
            <a:picLocks noChangeAspect="1"/>
          </p:cNvPicPr>
          <p:nvPr/>
        </p:nvPicPr>
        <p:blipFill>
          <a:blip r:embed="rId2">
            <a:alphaModFix amt="27000"/>
          </a:blip>
          <a:srcRect b="27785"/>
          <a:stretch>
            <a:fillRect/>
          </a:stretch>
        </p:blipFill>
        <p:spPr bwMode="auto">
          <a:xfrm>
            <a:off x="617538" y="1397000"/>
            <a:ext cx="78486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1204913" y="2251075"/>
            <a:ext cx="1711325" cy="11541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204913" y="3810000"/>
            <a:ext cx="1360487" cy="11525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204913" y="5040313"/>
            <a:ext cx="674687" cy="1154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Quad Arrow Callout 13"/>
          <p:cNvSpPr/>
          <p:nvPr/>
        </p:nvSpPr>
        <p:spPr>
          <a:xfrm>
            <a:off x="3863988" y="1065614"/>
            <a:ext cx="3706195" cy="3755479"/>
          </a:xfrm>
          <a:prstGeom prst="quadArrowCallout">
            <a:avLst>
              <a:gd name="adj1" fmla="val 5228"/>
              <a:gd name="adj2" fmla="val 18515"/>
              <a:gd name="adj3" fmla="val 18515"/>
              <a:gd name="adj4" fmla="val 48123"/>
            </a:avLst>
          </a:prstGeom>
          <a:solidFill>
            <a:srgbClr val="FF0000"/>
          </a:solidFill>
          <a:ln w="762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>
              <a:rot lat="18299982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imbalanced force =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acceleration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43400" y="2451100"/>
            <a:ext cx="2697163" cy="1009650"/>
            <a:chOff x="2801938" y="1871663"/>
            <a:chExt cx="2697162" cy="1009650"/>
          </a:xfrm>
        </p:grpSpPr>
        <p:sp>
          <p:nvSpPr>
            <p:cNvPr id="17" name="Curved Up Arrow 16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urved Up Arrow 17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66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-84" charset="2"/>
                <a:ea typeface="Symbol" pitchFamily="-84" charset="2"/>
                <a:cs typeface="Symbol" pitchFamily="-84" charset="2"/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644729" y="3370263"/>
            <a:ext cx="2041525" cy="1754187"/>
            <a:chOff x="4645297" y="3369657"/>
            <a:chExt cx="2041525" cy="3776887"/>
          </a:xfrm>
        </p:grpSpPr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>
              <a:off x="4645297" y="3369657"/>
              <a:ext cx="2041525" cy="37768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COOL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CORE</a:t>
              </a:r>
            </a:p>
          </p:txBody>
        </p:sp>
        <p:sp>
          <p:nvSpPr>
            <p:cNvPr id="53263" name="Rectangle 24"/>
            <p:cNvSpPr>
              <a:spLocks noChangeArrowheads="1"/>
            </p:cNvSpPr>
            <p:nvPr/>
          </p:nvSpPr>
          <p:spPr bwMode="auto">
            <a:xfrm>
              <a:off x="5131164" y="3369657"/>
              <a:ext cx="1043876" cy="9939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Z Trof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4540250" y="4821238"/>
            <a:ext cx="2466975" cy="1455737"/>
            <a:chOff x="4540819" y="4821093"/>
            <a:chExt cx="2466668" cy="1455215"/>
          </a:xfrm>
        </p:grpSpPr>
        <p:sp>
          <p:nvSpPr>
            <p:cNvPr id="27" name="Bent-Up Arrow 26"/>
            <p:cNvSpPr/>
            <p:nvPr/>
          </p:nvSpPr>
          <p:spPr>
            <a:xfrm>
              <a:off x="4540819" y="4821093"/>
              <a:ext cx="1455557" cy="1158459"/>
            </a:xfrm>
            <a:prstGeom prst="bentUp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Bent-Up Arrow 27"/>
            <p:cNvSpPr/>
            <p:nvPr/>
          </p:nvSpPr>
          <p:spPr>
            <a:xfrm flipH="1">
              <a:off x="5434471" y="4821093"/>
              <a:ext cx="1573016" cy="1126721"/>
            </a:xfrm>
            <a:prstGeom prst="bentUp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61" name="TextBox 25"/>
            <p:cNvSpPr txBox="1">
              <a:spLocks noChangeArrowheads="1"/>
            </p:cNvSpPr>
            <p:nvPr/>
          </p:nvSpPr>
          <p:spPr bwMode="auto">
            <a:xfrm>
              <a:off x="5513350" y="5352978"/>
              <a:ext cx="1296988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476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But there is some T advection too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2"/>
          <a:srcRect t="4877"/>
          <a:stretch>
            <a:fillRect/>
          </a:stretch>
        </p:blipFill>
        <p:spPr bwMode="auto">
          <a:xfrm>
            <a:off x="1092200" y="1830388"/>
            <a:ext cx="7607300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113088" y="2406650"/>
            <a:ext cx="2697162" cy="1009650"/>
            <a:chOff x="2801938" y="1871663"/>
            <a:chExt cx="2697162" cy="1009650"/>
          </a:xfrm>
        </p:grpSpPr>
        <p:sp>
          <p:nvSpPr>
            <p:cNvPr id="5" name="Curved Up Arrow 4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Curved Up Arrow 5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095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743450" y="4770438"/>
            <a:ext cx="2124075" cy="1009650"/>
            <a:chOff x="2801938" y="1871663"/>
            <a:chExt cx="2697162" cy="1009650"/>
          </a:xfrm>
        </p:grpSpPr>
        <p:sp>
          <p:nvSpPr>
            <p:cNvPr id="14" name="Curved Up Arrow 13"/>
            <p:cNvSpPr/>
            <p:nvPr/>
          </p:nvSpPr>
          <p:spPr>
            <a:xfrm>
              <a:off x="2999488" y="2357438"/>
              <a:ext cx="24996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Curved Up Arrow 14"/>
            <p:cNvSpPr/>
            <p:nvPr/>
          </p:nvSpPr>
          <p:spPr>
            <a:xfrm flipH="1" flipV="1">
              <a:off x="2801938" y="1871663"/>
              <a:ext cx="2670957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087" name="TextBox 7"/>
          <p:cNvSpPr txBox="1">
            <a:spLocks noChangeArrowheads="1"/>
          </p:cNvSpPr>
          <p:nvPr/>
        </p:nvSpPr>
        <p:spPr bwMode="auto">
          <a:xfrm>
            <a:off x="6364288" y="4578350"/>
            <a:ext cx="16764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warm air flowing north</a:t>
            </a:r>
          </a:p>
        </p:txBody>
      </p:sp>
      <p:sp>
        <p:nvSpPr>
          <p:cNvPr id="46088" name="TextBox 7"/>
          <p:cNvSpPr txBox="1">
            <a:spLocks noChangeArrowheads="1"/>
          </p:cNvSpPr>
          <p:nvPr/>
        </p:nvSpPr>
        <p:spPr bwMode="auto">
          <a:xfrm>
            <a:off x="4264025" y="4405313"/>
            <a:ext cx="1676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cool air flowing south</a:t>
            </a:r>
          </a:p>
        </p:txBody>
      </p:sp>
      <p:sp>
        <p:nvSpPr>
          <p:cNvPr id="46089" name="Rectangle 18"/>
          <p:cNvSpPr>
            <a:spLocks noChangeArrowheads="1"/>
          </p:cNvSpPr>
          <p:nvPr/>
        </p:nvSpPr>
        <p:spPr bwMode="auto">
          <a:xfrm>
            <a:off x="5599113" y="5324475"/>
            <a:ext cx="4980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46090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7988" y="6350000"/>
            <a:ext cx="63627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3842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But there is some T advection too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2"/>
          <a:srcRect t="4877"/>
          <a:stretch>
            <a:fillRect/>
          </a:stretch>
        </p:blipFill>
        <p:spPr bwMode="auto">
          <a:xfrm>
            <a:off x="1092200" y="1830388"/>
            <a:ext cx="7607300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113088" y="2406650"/>
            <a:ext cx="2697162" cy="1009650"/>
            <a:chOff x="2801938" y="1871663"/>
            <a:chExt cx="2697162" cy="1009650"/>
          </a:xfrm>
        </p:grpSpPr>
        <p:sp>
          <p:nvSpPr>
            <p:cNvPr id="5" name="Curved Up Arrow 4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Curved Up Arrow 5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095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743450" y="4770438"/>
            <a:ext cx="2124075" cy="1009650"/>
            <a:chOff x="2801938" y="1871663"/>
            <a:chExt cx="2697162" cy="1009650"/>
          </a:xfrm>
        </p:grpSpPr>
        <p:sp>
          <p:nvSpPr>
            <p:cNvPr id="14" name="Curved Up Arrow 13"/>
            <p:cNvSpPr/>
            <p:nvPr/>
          </p:nvSpPr>
          <p:spPr>
            <a:xfrm>
              <a:off x="2999488" y="2357438"/>
              <a:ext cx="24996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Curved Up Arrow 14"/>
            <p:cNvSpPr/>
            <p:nvPr/>
          </p:nvSpPr>
          <p:spPr>
            <a:xfrm flipH="1" flipV="1">
              <a:off x="2801938" y="1871663"/>
              <a:ext cx="2670957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087" name="TextBox 7"/>
          <p:cNvSpPr txBox="1">
            <a:spLocks noChangeArrowheads="1"/>
          </p:cNvSpPr>
          <p:nvPr/>
        </p:nvSpPr>
        <p:spPr bwMode="auto">
          <a:xfrm>
            <a:off x="6364288" y="4578350"/>
            <a:ext cx="16764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warm air flowing north</a:t>
            </a:r>
          </a:p>
        </p:txBody>
      </p:sp>
      <p:sp>
        <p:nvSpPr>
          <p:cNvPr id="46088" name="TextBox 7"/>
          <p:cNvSpPr txBox="1">
            <a:spLocks noChangeArrowheads="1"/>
          </p:cNvSpPr>
          <p:nvPr/>
        </p:nvSpPr>
        <p:spPr bwMode="auto">
          <a:xfrm>
            <a:off x="4264025" y="4405313"/>
            <a:ext cx="1676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cool air flowing south</a:t>
            </a:r>
          </a:p>
        </p:txBody>
      </p:sp>
      <p:sp>
        <p:nvSpPr>
          <p:cNvPr id="46089" name="Rectangle 18"/>
          <p:cNvSpPr>
            <a:spLocks noChangeArrowheads="1"/>
          </p:cNvSpPr>
          <p:nvPr/>
        </p:nvSpPr>
        <p:spPr bwMode="auto">
          <a:xfrm>
            <a:off x="5599113" y="5324475"/>
            <a:ext cx="4980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46090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7988" y="6350000"/>
            <a:ext cx="63627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7"/>
          <p:cNvGrpSpPr/>
          <p:nvPr/>
        </p:nvGrpSpPr>
        <p:grpSpPr>
          <a:xfrm>
            <a:off x="5616547" y="1426090"/>
            <a:ext cx="3505200" cy="2717800"/>
            <a:chOff x="5627688" y="1860550"/>
            <a:chExt cx="3505200" cy="27178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7688" y="1860550"/>
              <a:ext cx="3505200" cy="27178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425" y="3647132"/>
              <a:ext cx="2712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Upward motion ~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751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East-west section: omega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1600200"/>
            <a:ext cx="76327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Up Arrow 4"/>
          <p:cNvSpPr/>
          <p:nvPr/>
        </p:nvSpPr>
        <p:spPr>
          <a:xfrm>
            <a:off x="5566850" y="3019425"/>
            <a:ext cx="1619250" cy="1800225"/>
          </a:xfrm>
          <a:prstGeom prst="up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113088" y="2406650"/>
            <a:ext cx="2697162" cy="1009650"/>
            <a:chOff x="2801938" y="1871663"/>
            <a:chExt cx="2697162" cy="1009650"/>
          </a:xfrm>
        </p:grpSpPr>
        <p:sp>
          <p:nvSpPr>
            <p:cNvPr id="7" name="Curved Up Arrow 6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Curved Up Arrow 7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743450" y="4770438"/>
            <a:ext cx="2124075" cy="1009650"/>
            <a:chOff x="2801938" y="1871663"/>
            <a:chExt cx="2697162" cy="1009650"/>
          </a:xfrm>
        </p:grpSpPr>
        <p:sp>
          <p:nvSpPr>
            <p:cNvPr id="11" name="Curved Up Arrow 10"/>
            <p:cNvSpPr/>
            <p:nvPr/>
          </p:nvSpPr>
          <p:spPr>
            <a:xfrm>
              <a:off x="2999488" y="2357438"/>
              <a:ext cx="24996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Curved Up Arrow 11"/>
            <p:cNvSpPr/>
            <p:nvPr/>
          </p:nvSpPr>
          <p:spPr>
            <a:xfrm flipH="1" flipV="1">
              <a:off x="2801938" y="1871663"/>
              <a:ext cx="2670957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39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DD3A-A9F6-014E-BEBB-5C32087B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03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transect</a:t>
            </a:r>
            <a:r>
              <a:rPr lang="en-US" dirty="0"/>
              <a:t> of </a:t>
            </a:r>
            <a:r>
              <a:rPr lang="en-US" i="1" dirty="0"/>
              <a:t>zonal mean </a:t>
            </a:r>
            <a:r>
              <a:rPr lang="en-US" dirty="0" err="1"/>
              <a:t>diab</a:t>
            </a:r>
            <a:r>
              <a:rPr lang="en-US" dirty="0"/>
              <a:t>. heating,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cross section </a:t>
            </a:r>
            <a:r>
              <a:rPr lang="en-US" dirty="0"/>
              <a:t>of total </a:t>
            </a:r>
            <a:r>
              <a:rPr lang="en-US" dirty="0" err="1"/>
              <a:t>diab</a:t>
            </a:r>
            <a:r>
              <a:rPr lang="en-US" dirty="0"/>
              <a:t>. heating,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map</a:t>
            </a:r>
            <a:r>
              <a:rPr lang="en-US" dirty="0"/>
              <a:t> of column integral </a:t>
            </a:r>
            <a:r>
              <a:rPr lang="en-US" dirty="0" err="1"/>
              <a:t>diab</a:t>
            </a:r>
            <a:r>
              <a:rPr lang="en-US" dirty="0"/>
              <a:t>. heating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17AE7-F714-2241-8912-FA34BAF8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5353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4D413-6F1C-CD43-8EA5-A2338571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2286000"/>
            <a:ext cx="9144000" cy="264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4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4A68-8FCF-E14C-97F2-BB1E8B863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time of year is it? How can you see that in the </a:t>
            </a:r>
            <a:r>
              <a:rPr lang="en-US" dirty="0">
                <a:solidFill>
                  <a:srgbClr val="FF0000"/>
                </a:solidFill>
              </a:rPr>
              <a:t>column-integrated heating rate </a:t>
            </a:r>
            <a:r>
              <a:rPr lang="en-US" dirty="0"/>
              <a:t>map </a:t>
            </a:r>
            <a:r>
              <a:rPr lang="en-US" dirty="0" err="1"/>
              <a:t>dthdt_phy</a:t>
            </a:r>
            <a:r>
              <a:rPr lang="en-US" dirty="0"/>
              <a:t>, or other radiative heating rates?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It is austral summer due to the high amounts of column-integrated heating rate present in the Southern hemisphere.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0F3F80-5F93-7E48-B936-E3FB98C4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CDC2D-0164-0B49-B585-B3740CF4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733800"/>
            <a:ext cx="2832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5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70AF-4250-514D-AE16-0AEE828D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766A-D84B-7542-8C70-D0CA718A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Now turn to the Transect View window, showing average cross sections all around the Earth. </a:t>
            </a:r>
            <a:r>
              <a:rPr lang="en-US" dirty="0">
                <a:solidFill>
                  <a:srgbClr val="FF0000"/>
                </a:solidFill>
              </a:rPr>
              <a:t>Create a slide showing the transect of total diabatic heating. Label it: where is the south pole, the north pole? </a:t>
            </a:r>
            <a:r>
              <a:rPr lang="en-US" dirty="0"/>
              <a:t>Hint: Antarctica is mountainous. </a:t>
            </a:r>
          </a:p>
          <a:p>
            <a:r>
              <a:rPr lang="en-US" dirty="0"/>
              <a:t>The units of all heating rates are are K/s. </a:t>
            </a:r>
            <a:r>
              <a:rPr lang="en-US" dirty="0">
                <a:solidFill>
                  <a:srgbClr val="FF0000"/>
                </a:solidFill>
              </a:rPr>
              <a:t>What is the color range in K/day?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Range would decrease in K/day as the daytime heating would be offset by nighttime cooling. </a:t>
            </a:r>
          </a:p>
        </p:txBody>
      </p:sp>
    </p:spTree>
    <p:extLst>
      <p:ext uri="{BB962C8B-B14F-4D97-AF65-F5344CB8AC3E}">
        <p14:creationId xmlns:p14="http://schemas.microsoft.com/office/powerpoint/2010/main" val="3124434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250749-1281-46DF-BF4A-B3DD20357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9" t="3367" r="3029" b="9084"/>
          <a:stretch/>
        </p:blipFill>
        <p:spPr>
          <a:xfrm>
            <a:off x="2362200" y="647700"/>
            <a:ext cx="5990491" cy="5562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18A08-69FC-40E8-9D97-024C678E606A}"/>
              </a:ext>
            </a:extLst>
          </p:cNvPr>
          <p:cNvSpPr txBox="1"/>
          <p:nvPr/>
        </p:nvSpPr>
        <p:spPr>
          <a:xfrm>
            <a:off x="1447800" y="5334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3D6CD-530F-4F6B-90D8-DC7115818691}"/>
              </a:ext>
            </a:extLst>
          </p:cNvPr>
          <p:cNvSpPr txBox="1"/>
          <p:nvPr/>
        </p:nvSpPr>
        <p:spPr>
          <a:xfrm>
            <a:off x="5943600" y="53456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548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2667</Words>
  <Application>Microsoft Office PowerPoint</Application>
  <PresentationFormat>On-screen Show (4:3)</PresentationFormat>
  <Paragraphs>336</Paragraphs>
  <Slides>59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Calibri</vt:lpstr>
      <vt:lpstr>Cambria Math</vt:lpstr>
      <vt:lpstr>Symbol</vt:lpstr>
      <vt:lpstr>Tahoma</vt:lpstr>
      <vt:lpstr>Times</vt:lpstr>
      <vt:lpstr>Wingdings</vt:lpstr>
      <vt:lpstr>Office Theme</vt:lpstr>
      <vt:lpstr>Blank Presentation</vt:lpstr>
      <vt:lpstr>3_Office Theme</vt:lpstr>
      <vt:lpstr>PV is conserved is our strongest statement to explain weather  But then where does PV come from? </vt:lpstr>
      <vt:lpstr>Outline</vt:lpstr>
      <vt:lpstr>Questions about it: write answers</vt:lpstr>
      <vt:lpstr>PV is conserved -- almost</vt:lpstr>
      <vt:lpstr>Assignment part 1: global view </vt:lpstr>
      <vt:lpstr>transect of zonal mean diab. heating,  cross section of total diab. heating, map of column integral diab. heating </vt:lpstr>
      <vt:lpstr>Assignment part 1: global view </vt:lpstr>
      <vt:lpstr>Assignment part 1: global view </vt:lpstr>
      <vt:lpstr>PowerPoint Presentation</vt:lpstr>
      <vt:lpstr>Assignment part 1: global view </vt:lpstr>
      <vt:lpstr>Dynamical</vt:lpstr>
      <vt:lpstr>Moist heating is concentrated in the lower half of the diabatic heat profile</vt:lpstr>
      <vt:lpstr>Total radiative contributes to lower diabatic heat values in the Troposphere</vt:lpstr>
      <vt:lpstr>Radiative Longwave contributes to cooling in the diabatic heat profile in the Troposphere</vt:lpstr>
      <vt:lpstr>Solar radiation heating is higher up in the atmosphere and near the surface but is less dominant in the total diabatic heating </vt:lpstr>
      <vt:lpstr>Trubulence is present just near above surface and contributes to the high diabatic heating nearing the surface.</vt:lpstr>
      <vt:lpstr>Diabatic heating overestimates heating in the warm core anticyclone</vt:lpstr>
      <vt:lpstr>Assignment part 1: global view </vt:lpstr>
      <vt:lpstr>PowerPoint Presentation</vt:lpstr>
      <vt:lpstr>Assignment part 1: global view </vt:lpstr>
      <vt:lpstr>PowerPoint Presentation</vt:lpstr>
      <vt:lpstr>Assignment part 2: Local sections</vt:lpstr>
      <vt:lpstr>Legend explanation for cross sections</vt:lpstr>
      <vt:lpstr>Assignment part 2: Local view</vt:lpstr>
      <vt:lpstr>PowerPoint Presentation</vt:lpstr>
      <vt:lpstr>PowerPoint Presentation</vt:lpstr>
      <vt:lpstr>Assignment part 2: Local view</vt:lpstr>
      <vt:lpstr>Longwave radiation</vt:lpstr>
      <vt:lpstr>PowerPoint Presentation</vt:lpstr>
      <vt:lpstr>Assignment part 2: Local view</vt:lpstr>
      <vt:lpstr>Create a new cross section of potential temperature contours</vt:lpstr>
      <vt:lpstr>Create a new cross section of potential temperature contours</vt:lpstr>
      <vt:lpstr>Create a new cross section of potential temperature contours</vt:lpstr>
      <vt:lpstr>Create a new cross section of potential temperature contours</vt:lpstr>
      <vt:lpstr>Warm and cool cores &amp; condensation heating</vt:lpstr>
      <vt:lpstr>PowerPoint Presentation</vt:lpstr>
      <vt:lpstr>Warm and cool cores &amp; condensation heating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 and stratospheric "Reservoirs"  of za or PV</vt:lpstr>
      <vt:lpstr>PowerPoint Presentation</vt:lpstr>
      <vt:lpstr>PowerPoint Presentation</vt:lpstr>
      <vt:lpstr>Sheared advection  breaks thermal wind balance </vt:lpstr>
      <vt:lpstr>Sheared advection  breaks thermal wind balance </vt:lpstr>
      <vt:lpstr>Sheared advection  breaks thermal wind balance </vt:lpstr>
      <vt:lpstr>But there is some T advection too</vt:lpstr>
      <vt:lpstr>But there is some T advection too</vt:lpstr>
      <vt:lpstr>East-west section: omega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 is conserved is our strongest statement to explain weather  But then where does PV come from?</dc:title>
  <dc:creator>Sisam Shrestha</dc:creator>
  <cp:lastModifiedBy>Sisam Shrestha</cp:lastModifiedBy>
  <cp:revision>17</cp:revision>
  <dcterms:created xsi:type="dcterms:W3CDTF">2019-10-15T16:08:22Z</dcterms:created>
  <dcterms:modified xsi:type="dcterms:W3CDTF">2019-10-16T14:02:01Z</dcterms:modified>
</cp:coreProperties>
</file>